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notesSlides/notesSlide2.xml" ContentType="application/vnd.openxmlformats-officedocument.presentationml.notesSlide+xml"/>
  <Override PartName="/ppt/tags/tag6.xml" ContentType="application/vnd.openxmlformats-officedocument.presentationml.tags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tags/tag4.xml" ContentType="application/vnd.openxmlformats-officedocument.presentationml.tags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tags/tag2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mp3" ContentType="audio/unknown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ags/tag5.xml" ContentType="application/vnd.openxmlformats-officedocument.presentationml.tags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tags/tag3.xml" ContentType="application/vnd.openxmlformats-officedocument.presentationml.tags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65" r:id="rId3"/>
    <p:sldId id="257" r:id="rId4"/>
    <p:sldId id="284" r:id="rId5"/>
    <p:sldId id="258" r:id="rId6"/>
    <p:sldId id="263" r:id="rId7"/>
    <p:sldId id="277" r:id="rId8"/>
    <p:sldId id="289" r:id="rId9"/>
    <p:sldId id="290" r:id="rId10"/>
    <p:sldId id="285" r:id="rId11"/>
    <p:sldId id="292" r:id="rId12"/>
    <p:sldId id="293" r:id="rId13"/>
    <p:sldId id="294" r:id="rId14"/>
    <p:sldId id="295" r:id="rId15"/>
    <p:sldId id="296" r:id="rId16"/>
    <p:sldId id="297" r:id="rId17"/>
    <p:sldId id="298" r:id="rId18"/>
    <p:sldId id="305" r:id="rId19"/>
    <p:sldId id="299" r:id="rId20"/>
    <p:sldId id="300" r:id="rId21"/>
    <p:sldId id="301" r:id="rId22"/>
    <p:sldId id="302" r:id="rId23"/>
    <p:sldId id="306" r:id="rId24"/>
    <p:sldId id="307" r:id="rId25"/>
    <p:sldId id="303" r:id="rId26"/>
    <p:sldId id="304" r:id="rId27"/>
    <p:sldId id="264" r:id="rId28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69FF"/>
    <a:srgbClr val="62FFFF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43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-710" y="-8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851683-CAC2-450C-A10F-08F869C311AB}" type="datetimeFigureOut">
              <a:rPr lang="zh-CN" altLang="en-US" smtClean="0"/>
              <a:pPr/>
              <a:t>2017/12/19 Tuesday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D82688-F8B4-4AA7-B8B7-3F4F34933128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3450719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4480188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00499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38134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798222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2186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38134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38134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38134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2186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5304781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38134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11936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21864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530478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3222186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E0E0E2-7263-44C4-AAA9-733DBA7BD205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xmlns="" val="8338134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387193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4959917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495991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40962316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15077015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864794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004995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2397183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530478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6530478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D82688-F8B4-4AA7-B8B7-3F4F34933128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="" xmlns:p14="http://schemas.microsoft.com/office/powerpoint/2010/main" val="35387193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971063578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68689264"/>
      </p:ext>
    </p:extLst>
  </p:cSld>
  <p:clrMapOvr>
    <a:masterClrMapping/>
  </p:clrMapOvr>
  <p:transition spd="slow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4155114731"/>
      </p:ext>
    </p:extLst>
  </p:cSld>
  <p:clrMapOvr>
    <a:masterClrMapping/>
  </p:clrMapOvr>
  <p:transition spd="slow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565022337"/>
      </p:ext>
    </p:extLst>
  </p:cSld>
  <p:clrMapOvr>
    <a:masterClrMapping/>
  </p:clrMapOvr>
  <p:transition spd="slow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466849441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7" cstate="print"/>
          <a:srcRect l="1775" t="1775" r="1775" b="1775"/>
          <a:stretch/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13418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</p:sldLayoutIdLst>
  <p:transition spd="slow">
    <p:fad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video" Target="NULL" TargetMode="External"/><Relationship Id="rId6" Type="http://schemas.microsoft.com/office/2007/relationships/media" Target="../media/media2.mp3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6" Type="http://schemas.openxmlformats.org/officeDocument/2006/relationships/image" Target="../media/image21.jpeg"/><Relationship Id="rId5" Type="http://schemas.openxmlformats.org/officeDocument/2006/relationships/image" Target="../media/image16.png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5" Type="http://schemas.openxmlformats.org/officeDocument/2006/relationships/image" Target="../media/image26.png"/><Relationship Id="rId4" Type="http://schemas.openxmlformats.org/officeDocument/2006/relationships/image" Target="../media/image25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38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&#24405;&#23631;&#25991;&#20214;\bandicam%202017-12-19%2000-07-25-727.mp4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video" Target="file:///D:\&#24405;&#23631;&#25991;&#20214;\bandicam%202017-12-19%2000-06-38-393.mp4" TargetMode="Externa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135" b="10556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618128" y="3115101"/>
            <a:ext cx="6955751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4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汉仪菱心体简" panose="02010609000101010101" pitchFamily="49" charset="-122"/>
                <a:ea typeface="汉仪菱心体简" panose="02010609000101010101" pitchFamily="49" charset="-122"/>
              </a:rPr>
              <a:t>碟型飞潜器的设计与制作</a:t>
            </a:r>
            <a:endParaRPr lang="zh-CN" altLang="en-US" sz="48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汉仪菱心体简" panose="02010609000101010101" pitchFamily="49" charset="-122"/>
              <a:ea typeface="汉仪菱心体简" panose="02010609000101010101" pitchFamily="49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121746" y="1765061"/>
            <a:ext cx="3948517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96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2017</a:t>
            </a:r>
            <a:r>
              <a:rPr lang="zh-CN" altLang="en-US" sz="4000" dirty="0" smtClean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大创项目</a:t>
            </a:r>
            <a:endParaRPr lang="zh-CN" altLang="en-US" sz="40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5615422" y="4127500"/>
            <a:ext cx="961157" cy="0"/>
          </a:xfrm>
          <a:prstGeom prst="line">
            <a:avLst/>
          </a:prstGeom>
          <a:ln w="381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438336" y="4283503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dirty="0"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latin typeface="Agency FB" panose="020B0503020202020204" pitchFamily="34" charset="0"/>
              </a:rPr>
              <a:t>THIS TEMPLATE DESIGNED FOR FEI ER SHE JI</a:t>
            </a:r>
          </a:p>
        </p:txBody>
      </p:sp>
    </p:spTree>
    <p:extLst>
      <p:ext uri="{BB962C8B-B14F-4D97-AF65-F5344CB8AC3E}">
        <p14:creationId xmlns="" xmlns:p14="http://schemas.microsoft.com/office/powerpoint/2010/main" val="318169603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08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4" name="矩形: 圆角 3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" name="组合 105"/>
            <p:cNvGrpSpPr/>
            <p:nvPr/>
          </p:nvGrpSpPr>
          <p:grpSpPr>
            <a:xfrm>
              <a:off x="1301958" y="418450"/>
              <a:ext cx="4876341" cy="760635"/>
              <a:chOff x="1292230" y="418450"/>
              <a:chExt cx="4876341" cy="760635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1292230" y="418450"/>
                <a:ext cx="454833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2800" b="1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latin typeface="Agency FB" panose="020B0503020202020204" pitchFamily="34" charset="0"/>
                  </a:rPr>
                  <a:t>第四代飞潜器设计原理</a:t>
                </a:r>
                <a:endParaRPr kumimoji="0" lang="zh-CN" altLang="en-US" sz="2800" b="1" i="0" u="none" strike="noStrike" kern="1200" normalizeH="0" baseline="0" noProof="0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r>
                  <a:rPr lang="en-US" altLang="zh-CN" sz="1200" b="1" dirty="0">
                    <a:ln/>
                    <a:solidFill>
                      <a:schemeClr val="accent3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108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8" name="图片 7" descr="20171213101327.png"/>
          <p:cNvPicPr>
            <a:picLocks noChangeAspect="1"/>
          </p:cNvPicPr>
          <p:nvPr/>
        </p:nvPicPr>
        <p:blipFill>
          <a:blip r:embed="rId3" cstate="print"/>
          <a:srcRect l="9739" t="8904" r="9818" b="15427"/>
          <a:stretch>
            <a:fillRect/>
          </a:stretch>
        </p:blipFill>
        <p:spPr>
          <a:xfrm>
            <a:off x="2155371" y="1520889"/>
            <a:ext cx="7819053" cy="4696058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855200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6" descr="D:\360data\重要数据\桌面\11111111.png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910749" y="1052736"/>
            <a:ext cx="4021065" cy="32403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文本框 17"/>
          <p:cNvSpPr txBox="1"/>
          <p:nvPr/>
        </p:nvSpPr>
        <p:spPr>
          <a:xfrm>
            <a:off x="5663895" y="980728"/>
            <a:ext cx="61505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36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、共轴双旋翼</a:t>
            </a:r>
            <a:endParaRPr lang="en-US" altLang="zh-CN" sz="3600" dirty="0" smtClean="0"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36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、水下运动方式</a:t>
            </a:r>
            <a:endParaRPr lang="en-US" altLang="zh-CN" sz="3600" dirty="0" smtClean="0"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36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、重心调解装置</a:t>
            </a:r>
            <a:endParaRPr lang="en-US" altLang="zh-CN" sz="3600" dirty="0" smtClean="0"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36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36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、惯性导航</a:t>
            </a:r>
            <a:endParaRPr lang="zh-CN" altLang="en-US" sz="3600" dirty="0">
              <a:solidFill>
                <a:srgbClr val="53D2FF"/>
              </a:solidFill>
              <a:effectLst>
                <a:outerShdw blurRad="266700" algn="tl" rotWithShape="0">
                  <a:srgbClr val="53D2FF">
                    <a:alpha val="5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825162" y="4857196"/>
            <a:ext cx="5603767" cy="95410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CN" sz="1400" dirty="0" smtClean="0">
                <a:solidFill>
                  <a:srgbClr val="00B0F0"/>
                </a:solidFill>
              </a:rPr>
              <a:t>Chinese  </a:t>
            </a:r>
            <a:r>
              <a:rPr lang="en-US" altLang="zh-CN" sz="1400" dirty="0">
                <a:solidFill>
                  <a:srgbClr val="00B0F0"/>
                </a:solidFill>
              </a:rPr>
              <a:t>companies </a:t>
            </a:r>
            <a:r>
              <a:rPr lang="en-US" altLang="zh-CN" sz="1400" dirty="0" smtClean="0">
                <a:solidFill>
                  <a:srgbClr val="00B0F0"/>
                </a:solidFill>
              </a:rPr>
              <a:t> will </a:t>
            </a:r>
            <a:r>
              <a:rPr lang="en-US" altLang="zh-CN" sz="1400" dirty="0">
                <a:solidFill>
                  <a:srgbClr val="00B0F0"/>
                </a:solidFill>
              </a:rPr>
              <a:t>no </a:t>
            </a:r>
            <a:r>
              <a:rPr lang="en-US" altLang="zh-CN" sz="1400" dirty="0" smtClean="0">
                <a:solidFill>
                  <a:srgbClr val="00B0F0"/>
                </a:solidFill>
              </a:rPr>
              <a:t>longer</a:t>
            </a:r>
            <a:r>
              <a:rPr lang="en-US" altLang="zh-CN" sz="1400" dirty="0">
                <a:solidFill>
                  <a:srgbClr val="00B0F0"/>
                </a:solidFill>
              </a:rPr>
              <a:t> </a:t>
            </a:r>
            <a:r>
              <a:rPr lang="en-US" altLang="zh-CN" sz="1400" dirty="0" smtClean="0">
                <a:solidFill>
                  <a:srgbClr val="00B0F0"/>
                </a:solidFill>
              </a:rPr>
              <a:t>remain in the hard stage and </a:t>
            </a:r>
            <a:r>
              <a:rPr lang="en-US" altLang="zh-CN" sz="1400" dirty="0">
                <a:solidFill>
                  <a:srgbClr val="00B0F0"/>
                </a:solidFill>
              </a:rPr>
              <a:t>they </a:t>
            </a:r>
            <a:r>
              <a:rPr lang="en-US" altLang="zh-CN" sz="1400" dirty="0" smtClean="0">
                <a:solidFill>
                  <a:srgbClr val="00B0F0"/>
                </a:solidFill>
              </a:rPr>
              <a:t>are also </a:t>
            </a:r>
            <a:r>
              <a:rPr lang="en-US" altLang="zh-CN" sz="1400" dirty="0">
                <a:solidFill>
                  <a:srgbClr val="00B0F0"/>
                </a:solidFill>
              </a:rPr>
              <a:t>promoting a culture Chinese  companies  will no longer remain </a:t>
            </a:r>
            <a:endParaRPr lang="en-US" altLang="zh-CN" sz="1400" dirty="0" smtClean="0">
              <a:solidFill>
                <a:srgbClr val="00B0F0"/>
              </a:solidFill>
            </a:endParaRPr>
          </a:p>
          <a:p>
            <a:r>
              <a:rPr lang="en-US" altLang="zh-CN" sz="1400" dirty="0" smtClean="0">
                <a:solidFill>
                  <a:srgbClr val="00B0F0"/>
                </a:solidFill>
              </a:rPr>
              <a:t>in </a:t>
            </a:r>
            <a:r>
              <a:rPr lang="en-US" altLang="zh-CN" sz="1400" dirty="0">
                <a:solidFill>
                  <a:srgbClr val="00B0F0"/>
                </a:solidFill>
              </a:rPr>
              <a:t>the hard stage and they are also promoting a </a:t>
            </a:r>
            <a:r>
              <a:rPr lang="en-US" altLang="zh-CN" sz="1400" dirty="0" smtClean="0">
                <a:solidFill>
                  <a:srgbClr val="00B0F0"/>
                </a:solidFill>
              </a:rPr>
              <a:t>culture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3898167" y="4273534"/>
            <a:ext cx="757684" cy="37960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4655851" y="4653136"/>
            <a:ext cx="1008640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991010" y="2564905"/>
            <a:ext cx="1895722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background.mp3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xmlns="" r:embed="rId6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5790367" y="-675456"/>
            <a:ext cx="609679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82668876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xit" presetSubtype="4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7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2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" presetClass="exit" presetSubtype="8" ac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" presetClass="exit" presetSubtype="8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numSld="999" showWhenStopped="0">
                <p:cTn id="46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39" grpId="0"/>
      <p:bldP spid="41" grpId="0"/>
    </p:bldLst>
  </p:timing>
  <p:extLst mod="1">
    <p:ext uri="{E180D4A7-C9FB-4DFB-919C-405C955672EB}">
      <p14:showEvtLst xmlns:p14="http://schemas.microsoft.com/office/powerpoint/2010/main" xmlns="">
        <p14:playEvt time="0" objId="2"/>
      </p14:showEvt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6" descr="D:\360data\重要数据\桌面\1111111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6827" y="1317515"/>
            <a:ext cx="3455248" cy="2784397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AutoShape 24"/>
          <p:cNvSpPr>
            <a:spLocks noChangeArrowheads="1"/>
          </p:cNvSpPr>
          <p:nvPr/>
        </p:nvSpPr>
        <p:spPr bwMode="auto">
          <a:xfrm>
            <a:off x="3690317" y="1740541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lvl="0"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共轴双旋翼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AutoShape 24"/>
          <p:cNvSpPr>
            <a:spLocks noChangeArrowheads="1"/>
          </p:cNvSpPr>
          <p:nvPr/>
        </p:nvSpPr>
        <p:spPr bwMode="auto">
          <a:xfrm>
            <a:off x="3863462" y="1916832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水下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运动方式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AutoShape 24"/>
          <p:cNvSpPr>
            <a:spLocks noChangeArrowheads="1"/>
          </p:cNvSpPr>
          <p:nvPr/>
        </p:nvSpPr>
        <p:spPr bwMode="auto">
          <a:xfrm>
            <a:off x="4007496" y="2060848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03</a:t>
            </a:r>
            <a:endParaRPr lang="en-US" altLang="zh-CN" sz="4000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重心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调解装置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AutoShape 24"/>
          <p:cNvSpPr>
            <a:spLocks noChangeArrowheads="1"/>
          </p:cNvSpPr>
          <p:nvPr/>
        </p:nvSpPr>
        <p:spPr bwMode="auto">
          <a:xfrm>
            <a:off x="4151531" y="2204864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04</a:t>
            </a:r>
            <a:endParaRPr lang="en-US" altLang="zh-CN" sz="4000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惯性导航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50591" y="2410967"/>
            <a:ext cx="1895722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3155336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4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4.79167E-6 -3.33333E-6 L -0.20846 -0.03426 " pathEditMode="relative" rAng="0" ptsTypes="AA">
                                      <p:cBhvr>
                                        <p:cTn id="23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30" y="-1713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4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decel="100000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0833E-6 -3.33333E-6 L -0.21966 -0.05926 " pathEditMode="relative" rAng="0" ptsTypes="AA">
                                      <p:cBhvr>
                                        <p:cTn id="30" dur="5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90" y="-296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4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4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Motion origin="layout" path="M -6.25E-7 -3.33333E-6 L -0.23086 -0.08426 " pathEditMode="relative" rAng="0" ptsTypes="AA">
                                      <p:cBhvr>
                                        <p:cTn id="37" dur="5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549" y="-4213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4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grpId="1" nodeType="withEffect">
                                  <p:stCondLst>
                                    <p:cond delay="1300"/>
                                  </p:stCondLst>
                                  <p:childTnLst>
                                    <p:animMotion origin="layout" path="M 1.66667E-6 -3.33333E-6 L -0.24193 -0.10926 " pathEditMode="relative" rAng="0" ptsTypes="AA">
                                      <p:cBhvr>
                                        <p:cTn id="44" dur="5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6" y="-5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6" descr="D:\360data\重要数据\桌面\1111111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6827" y="1317515"/>
            <a:ext cx="3455248" cy="2784397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90317" y="1740541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共轴双旋翼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飞行方式</a:t>
            </a:r>
          </a:p>
          <a:p>
            <a:pPr lvl="0" algn="ctr"/>
            <a:endParaRPr lang="zh-CN" altLang="en-US" dirty="0"/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63462" y="1916832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水下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运动方式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4007496" y="2060848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03</a:t>
            </a:r>
            <a:endParaRPr lang="en-US" altLang="zh-CN" sz="4000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重心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调解装置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151531" y="2204864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tl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04</a:t>
            </a:r>
            <a:endParaRPr lang="en-US" altLang="zh-CN" sz="4000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惯性导航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1397" y="2903934"/>
            <a:ext cx="2962661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10704" y="2865834"/>
            <a:ext cx="3057923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90317" y="3862498"/>
            <a:ext cx="1895722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直接连接符 13"/>
          <p:cNvCxnSpPr/>
          <p:nvPr/>
        </p:nvCxnSpPr>
        <p:spPr>
          <a:xfrm>
            <a:off x="5376405" y="5229200"/>
            <a:ext cx="681559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297260303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3.33333E-6 L 0.47278 0.1217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3" y="608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6.25E-7 -3.33333E-6 L 0.31836 0.1467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1" y="733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0833E-6 -3.33333E-6 L 0.15834 0.1717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85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-3.33333E-6 L -0.00169 0.1967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6" presetClass="emph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1" dur="25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grpId="1" nodeType="withEffect">
                                  <p:stCondLst>
                                    <p:cond delay="22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0" name="直接连接符 129"/>
          <p:cNvCxnSpPr/>
          <p:nvPr/>
        </p:nvCxnSpPr>
        <p:spPr>
          <a:xfrm>
            <a:off x="0" y="5229200"/>
            <a:ext cx="9552833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3" descr="D:\360data\重要数据\桌面\9097938cbf30e2fc50bc53dfc43c713a1.jpg"/>
          <p:cNvPicPr>
            <a:picLocks noChangeAspect="1" noChangeArrowheads="1"/>
          </p:cNvPicPr>
          <p:nvPr/>
        </p:nvPicPr>
        <p:blipFill>
          <a:blip r:embed="rId4" cstate="print"/>
          <a:srcRect l="7161" r="5476" b="13158"/>
          <a:stretch>
            <a:fillRect/>
          </a:stretch>
        </p:blipFill>
        <p:spPr bwMode="auto">
          <a:xfrm>
            <a:off x="766714" y="2204864"/>
            <a:ext cx="505867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 flipH="1">
            <a:off x="5879948" y="1052736"/>
            <a:ext cx="2787270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lvl="0">
              <a:defRPr/>
            </a:pPr>
            <a:r>
              <a:rPr lang="zh-CN" altLang="en-US" sz="2400" dirty="0" smtClean="0">
                <a:solidFill>
                  <a:srgbClr val="53D2FF"/>
                </a:solidFill>
                <a:effectLst>
                  <a:outerShdw blurRad="266700" algn="tl" rotWithShape="0">
                    <a:srgbClr val="53D2FF">
                      <a:alpha val="55000"/>
                    </a:srgbClr>
                  </a:outerShdw>
                </a:effectLst>
                <a:latin typeface="微软雅黑" pitchFamily="34" charset="-122"/>
              </a:rPr>
              <a:t>共轴双旋翼</a:t>
            </a:r>
            <a:endParaRPr kumimoji="0" lang="zh-CN" altLang="en-US" sz="2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uLnTx/>
              <a:uFillTx/>
              <a:latin typeface="Arial Rounded MT Bold" pitchFamily="34" charset="0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5879947" y="1700810"/>
            <a:ext cx="4969199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共轴双旋翼模型原理如下图所示：</a:t>
            </a:r>
            <a:endParaRPr lang="en-US" altLang="zh-CN" sz="14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号电机通过长轴与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号旋翼相连并传输动力；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号电机以长轴为轴杆，并将电机壳体与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号电机相连。向两个电机通入等大反向的三相交流电，电机将以相同转速相反方向旋转，并带动两旋翼以相同转速相反方向旋转。从而抵消电机和旋翼所产生的扭矩。</a:t>
            </a:r>
            <a:endParaRPr lang="en-US" altLang="zh-CN" sz="14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共轴双旋翼原理的优点：</a:t>
            </a:r>
            <a:endParaRPr lang="en-US" altLang="zh-CN" sz="14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、两个旋翼的扭矩相互抵消，不需尾桨。</a:t>
            </a:r>
            <a:endParaRPr lang="en-US" altLang="zh-CN" sz="14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、共轴双旋翼结构纵向尺寸为单旋翼结构的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60% 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左右。</a:t>
            </a: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、减少俯仰和偏航的转动惯量。</a:t>
            </a:r>
            <a:endParaRPr lang="en-US" altLang="zh-CN" sz="14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、稳定性好</a:t>
            </a:r>
            <a:endParaRPr lang="en-US" altLang="zh-CN" sz="14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endParaRPr lang="zh-CN" altLang="en-US" sz="1400" dirty="0" smtClean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连接符 34"/>
          <p:cNvCxnSpPr/>
          <p:nvPr/>
        </p:nvCxnSpPr>
        <p:spPr>
          <a:xfrm flipV="1">
            <a:off x="5879947" y="1484784"/>
            <a:ext cx="4825164" cy="17864"/>
          </a:xfrm>
          <a:prstGeom prst="line">
            <a:avLst/>
          </a:prstGeom>
          <a:ln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2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44857" y="2440226"/>
            <a:ext cx="1895722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 descr="800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66714" y="620689"/>
            <a:ext cx="2376573" cy="1444769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0080199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5" presetClass="path" presetSubtype="0" decel="3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77457E-6 L -0.59375 -2.77457E-6 " pathEditMode="relative" rAng="0" ptsTypes="AA">
                                      <p:cBhvr>
                                        <p:cTn id="34" dur="500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88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710" y="2712798"/>
            <a:ext cx="92439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23"/>
          <p:cNvGrpSpPr/>
          <p:nvPr/>
        </p:nvGrpSpPr>
        <p:grpSpPr>
          <a:xfrm>
            <a:off x="1342853" y="1772817"/>
            <a:ext cx="2020878" cy="2025531"/>
            <a:chOff x="1312099" y="2614471"/>
            <a:chExt cx="2020615" cy="2025531"/>
          </a:xfrm>
          <a:solidFill>
            <a:srgbClr val="53D2FF"/>
          </a:solidFill>
        </p:grpSpPr>
        <p:sp>
          <p:nvSpPr>
            <p:cNvPr id="5" name="Freeform 7"/>
            <p:cNvSpPr>
              <a:spLocks noEditPoints="1"/>
            </p:cNvSpPr>
            <p:nvPr/>
          </p:nvSpPr>
          <p:spPr bwMode="auto">
            <a:xfrm>
              <a:off x="1312099" y="2614471"/>
              <a:ext cx="2020615" cy="2025531"/>
            </a:xfrm>
            <a:custGeom>
              <a:avLst/>
              <a:gdLst>
                <a:gd name="T0" fmla="*/ 174 w 348"/>
                <a:gd name="T1" fmla="*/ 349 h 349"/>
                <a:gd name="T2" fmla="*/ 0 w 348"/>
                <a:gd name="T3" fmla="*/ 175 h 349"/>
                <a:gd name="T4" fmla="*/ 174 w 348"/>
                <a:gd name="T5" fmla="*/ 0 h 349"/>
                <a:gd name="T6" fmla="*/ 348 w 348"/>
                <a:gd name="T7" fmla="*/ 175 h 349"/>
                <a:gd name="T8" fmla="*/ 174 w 348"/>
                <a:gd name="T9" fmla="*/ 349 h 349"/>
                <a:gd name="T10" fmla="*/ 174 w 348"/>
                <a:gd name="T11" fmla="*/ 10 h 349"/>
                <a:gd name="T12" fmla="*/ 9 w 348"/>
                <a:gd name="T13" fmla="*/ 175 h 349"/>
                <a:gd name="T14" fmla="*/ 174 w 348"/>
                <a:gd name="T15" fmla="*/ 339 h 349"/>
                <a:gd name="T16" fmla="*/ 339 w 348"/>
                <a:gd name="T17" fmla="*/ 175 h 349"/>
                <a:gd name="T18" fmla="*/ 174 w 348"/>
                <a:gd name="T19" fmla="*/ 10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8" h="349">
                  <a:moveTo>
                    <a:pt x="174" y="349"/>
                  </a:moveTo>
                  <a:cubicBezTo>
                    <a:pt x="78" y="349"/>
                    <a:pt x="0" y="270"/>
                    <a:pt x="0" y="175"/>
                  </a:cubicBezTo>
                  <a:cubicBezTo>
                    <a:pt x="0" y="79"/>
                    <a:pt x="78" y="0"/>
                    <a:pt x="174" y="0"/>
                  </a:cubicBezTo>
                  <a:cubicBezTo>
                    <a:pt x="270" y="0"/>
                    <a:pt x="348" y="79"/>
                    <a:pt x="348" y="175"/>
                  </a:cubicBezTo>
                  <a:cubicBezTo>
                    <a:pt x="348" y="270"/>
                    <a:pt x="270" y="349"/>
                    <a:pt x="174" y="349"/>
                  </a:cubicBezTo>
                  <a:close/>
                  <a:moveTo>
                    <a:pt x="174" y="10"/>
                  </a:moveTo>
                  <a:cubicBezTo>
                    <a:pt x="83" y="10"/>
                    <a:pt x="9" y="84"/>
                    <a:pt x="9" y="175"/>
                  </a:cubicBezTo>
                  <a:cubicBezTo>
                    <a:pt x="9" y="265"/>
                    <a:pt x="83" y="339"/>
                    <a:pt x="174" y="339"/>
                  </a:cubicBezTo>
                  <a:cubicBezTo>
                    <a:pt x="265" y="339"/>
                    <a:pt x="339" y="265"/>
                    <a:pt x="339" y="175"/>
                  </a:cubicBezTo>
                  <a:cubicBezTo>
                    <a:pt x="339" y="84"/>
                    <a:pt x="265" y="10"/>
                    <a:pt x="17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" name="Rectangle 8"/>
            <p:cNvSpPr>
              <a:spLocks noChangeArrowheads="1"/>
            </p:cNvSpPr>
            <p:nvPr/>
          </p:nvSpPr>
          <p:spPr bwMode="auto">
            <a:xfrm>
              <a:off x="2322407" y="2816041"/>
              <a:ext cx="12292" cy="2335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2322407" y="4187699"/>
              <a:ext cx="12292" cy="2384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Rectangle 10"/>
            <p:cNvSpPr>
              <a:spLocks noChangeArrowheads="1"/>
            </p:cNvSpPr>
            <p:nvPr/>
          </p:nvSpPr>
          <p:spPr bwMode="auto">
            <a:xfrm>
              <a:off x="1525960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12"/>
            <p:cNvSpPr>
              <a:spLocks/>
            </p:cNvSpPr>
            <p:nvPr/>
          </p:nvSpPr>
          <p:spPr bwMode="auto">
            <a:xfrm>
              <a:off x="2637053" y="2914368"/>
              <a:ext cx="98327" cy="157323"/>
            </a:xfrm>
            <a:custGeom>
              <a:avLst/>
              <a:gdLst>
                <a:gd name="T0" fmla="*/ 4 w 40"/>
                <a:gd name="T1" fmla="*/ 64 h 64"/>
                <a:gd name="T2" fmla="*/ 0 w 40"/>
                <a:gd name="T3" fmla="*/ 60 h 64"/>
                <a:gd name="T4" fmla="*/ 35 w 40"/>
                <a:gd name="T5" fmla="*/ 0 h 64"/>
                <a:gd name="T6" fmla="*/ 40 w 40"/>
                <a:gd name="T7" fmla="*/ 3 h 64"/>
                <a:gd name="T8" fmla="*/ 4 w 40"/>
                <a:gd name="T9" fmla="*/ 64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4">
                  <a:moveTo>
                    <a:pt x="4" y="64"/>
                  </a:moveTo>
                  <a:lnTo>
                    <a:pt x="0" y="60"/>
                  </a:lnTo>
                  <a:lnTo>
                    <a:pt x="35" y="0"/>
                  </a:lnTo>
                  <a:lnTo>
                    <a:pt x="40" y="3"/>
                  </a:lnTo>
                  <a:lnTo>
                    <a:pt x="4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13"/>
            <p:cNvSpPr>
              <a:spLocks/>
            </p:cNvSpPr>
            <p:nvPr/>
          </p:nvSpPr>
          <p:spPr bwMode="auto">
            <a:xfrm>
              <a:off x="2880411" y="3211807"/>
              <a:ext cx="149949" cy="93410"/>
            </a:xfrm>
            <a:custGeom>
              <a:avLst/>
              <a:gdLst>
                <a:gd name="T0" fmla="*/ 2 w 61"/>
                <a:gd name="T1" fmla="*/ 38 h 38"/>
                <a:gd name="T2" fmla="*/ 0 w 61"/>
                <a:gd name="T3" fmla="*/ 33 h 38"/>
                <a:gd name="T4" fmla="*/ 56 w 61"/>
                <a:gd name="T5" fmla="*/ 0 h 38"/>
                <a:gd name="T6" fmla="*/ 61 w 61"/>
                <a:gd name="T7" fmla="*/ 5 h 38"/>
                <a:gd name="T8" fmla="*/ 2 w 61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8">
                  <a:moveTo>
                    <a:pt x="2" y="38"/>
                  </a:moveTo>
                  <a:lnTo>
                    <a:pt x="0" y="33"/>
                  </a:lnTo>
                  <a:lnTo>
                    <a:pt x="56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4"/>
            <p:cNvSpPr>
              <a:spLocks/>
            </p:cNvSpPr>
            <p:nvPr/>
          </p:nvSpPr>
          <p:spPr bwMode="auto">
            <a:xfrm>
              <a:off x="1916809" y="4170493"/>
              <a:ext cx="98327" cy="149949"/>
            </a:xfrm>
            <a:custGeom>
              <a:avLst/>
              <a:gdLst>
                <a:gd name="T0" fmla="*/ 4 w 40"/>
                <a:gd name="T1" fmla="*/ 61 h 61"/>
                <a:gd name="T2" fmla="*/ 0 w 40"/>
                <a:gd name="T3" fmla="*/ 56 h 61"/>
                <a:gd name="T4" fmla="*/ 35 w 40"/>
                <a:gd name="T5" fmla="*/ 0 h 61"/>
                <a:gd name="T6" fmla="*/ 40 w 40"/>
                <a:gd name="T7" fmla="*/ 2 h 61"/>
                <a:gd name="T8" fmla="*/ 4 w 40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1">
                  <a:moveTo>
                    <a:pt x="4" y="61"/>
                  </a:moveTo>
                  <a:lnTo>
                    <a:pt x="0" y="56"/>
                  </a:lnTo>
                  <a:lnTo>
                    <a:pt x="35" y="0"/>
                  </a:lnTo>
                  <a:lnTo>
                    <a:pt x="40" y="2"/>
                  </a:lnTo>
                  <a:lnTo>
                    <a:pt x="4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5"/>
            <p:cNvSpPr>
              <a:spLocks/>
            </p:cNvSpPr>
            <p:nvPr/>
          </p:nvSpPr>
          <p:spPr bwMode="auto">
            <a:xfrm>
              <a:off x="1631661" y="3932049"/>
              <a:ext cx="149949" cy="93410"/>
            </a:xfrm>
            <a:custGeom>
              <a:avLst/>
              <a:gdLst>
                <a:gd name="T0" fmla="*/ 2 w 61"/>
                <a:gd name="T1" fmla="*/ 38 h 38"/>
                <a:gd name="T2" fmla="*/ 0 w 61"/>
                <a:gd name="T3" fmla="*/ 35 h 38"/>
                <a:gd name="T4" fmla="*/ 59 w 61"/>
                <a:gd name="T5" fmla="*/ 0 h 38"/>
                <a:gd name="T6" fmla="*/ 61 w 61"/>
                <a:gd name="T7" fmla="*/ 5 h 38"/>
                <a:gd name="T8" fmla="*/ 2 w 61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8">
                  <a:moveTo>
                    <a:pt x="2" y="38"/>
                  </a:moveTo>
                  <a:lnTo>
                    <a:pt x="0" y="35"/>
                  </a:lnTo>
                  <a:lnTo>
                    <a:pt x="59" y="0"/>
                  </a:lnTo>
                  <a:lnTo>
                    <a:pt x="61" y="5"/>
                  </a:lnTo>
                  <a:lnTo>
                    <a:pt x="2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6"/>
            <p:cNvSpPr>
              <a:spLocks/>
            </p:cNvSpPr>
            <p:nvPr/>
          </p:nvSpPr>
          <p:spPr bwMode="auto">
            <a:xfrm>
              <a:off x="1631661" y="3211807"/>
              <a:ext cx="149949" cy="98327"/>
            </a:xfrm>
            <a:custGeom>
              <a:avLst/>
              <a:gdLst>
                <a:gd name="T0" fmla="*/ 59 w 61"/>
                <a:gd name="T1" fmla="*/ 40 h 40"/>
                <a:gd name="T2" fmla="*/ 0 w 61"/>
                <a:gd name="T3" fmla="*/ 5 h 40"/>
                <a:gd name="T4" fmla="*/ 2 w 61"/>
                <a:gd name="T5" fmla="*/ 0 h 40"/>
                <a:gd name="T6" fmla="*/ 61 w 61"/>
                <a:gd name="T7" fmla="*/ 35 h 40"/>
                <a:gd name="T8" fmla="*/ 59 w 61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40">
                  <a:moveTo>
                    <a:pt x="59" y="40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61" y="35"/>
                  </a:lnTo>
                  <a:lnTo>
                    <a:pt x="59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7"/>
            <p:cNvSpPr>
              <a:spLocks/>
            </p:cNvSpPr>
            <p:nvPr/>
          </p:nvSpPr>
          <p:spPr bwMode="auto">
            <a:xfrm>
              <a:off x="2880411" y="3932049"/>
              <a:ext cx="145033" cy="93410"/>
            </a:xfrm>
            <a:custGeom>
              <a:avLst/>
              <a:gdLst>
                <a:gd name="T0" fmla="*/ 56 w 59"/>
                <a:gd name="T1" fmla="*/ 38 h 38"/>
                <a:gd name="T2" fmla="*/ 0 w 59"/>
                <a:gd name="T3" fmla="*/ 5 h 38"/>
                <a:gd name="T4" fmla="*/ 2 w 59"/>
                <a:gd name="T5" fmla="*/ 0 h 38"/>
                <a:gd name="T6" fmla="*/ 59 w 59"/>
                <a:gd name="T7" fmla="*/ 35 h 38"/>
                <a:gd name="T8" fmla="*/ 56 w 59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38">
                  <a:moveTo>
                    <a:pt x="56" y="38"/>
                  </a:moveTo>
                  <a:lnTo>
                    <a:pt x="0" y="5"/>
                  </a:lnTo>
                  <a:lnTo>
                    <a:pt x="2" y="0"/>
                  </a:lnTo>
                  <a:lnTo>
                    <a:pt x="59" y="35"/>
                  </a:lnTo>
                  <a:lnTo>
                    <a:pt x="56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8"/>
            <p:cNvSpPr>
              <a:spLocks/>
            </p:cNvSpPr>
            <p:nvPr/>
          </p:nvSpPr>
          <p:spPr bwMode="auto">
            <a:xfrm>
              <a:off x="2624761" y="4180325"/>
              <a:ext cx="93410" cy="152406"/>
            </a:xfrm>
            <a:custGeom>
              <a:avLst/>
              <a:gdLst>
                <a:gd name="T0" fmla="*/ 33 w 38"/>
                <a:gd name="T1" fmla="*/ 62 h 62"/>
                <a:gd name="T2" fmla="*/ 0 w 38"/>
                <a:gd name="T3" fmla="*/ 3 h 62"/>
                <a:gd name="T4" fmla="*/ 5 w 38"/>
                <a:gd name="T5" fmla="*/ 0 h 62"/>
                <a:gd name="T6" fmla="*/ 38 w 38"/>
                <a:gd name="T7" fmla="*/ 59 h 62"/>
                <a:gd name="T8" fmla="*/ 33 w 38"/>
                <a:gd name="T9" fmla="*/ 6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2">
                  <a:moveTo>
                    <a:pt x="33" y="62"/>
                  </a:moveTo>
                  <a:lnTo>
                    <a:pt x="0" y="3"/>
                  </a:lnTo>
                  <a:lnTo>
                    <a:pt x="5" y="0"/>
                  </a:lnTo>
                  <a:lnTo>
                    <a:pt x="38" y="59"/>
                  </a:lnTo>
                  <a:lnTo>
                    <a:pt x="33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9"/>
            <p:cNvSpPr>
              <a:spLocks/>
            </p:cNvSpPr>
            <p:nvPr/>
          </p:nvSpPr>
          <p:spPr bwMode="auto">
            <a:xfrm>
              <a:off x="1899602" y="2934033"/>
              <a:ext cx="98327" cy="149949"/>
            </a:xfrm>
            <a:custGeom>
              <a:avLst/>
              <a:gdLst>
                <a:gd name="T0" fmla="*/ 35 w 40"/>
                <a:gd name="T1" fmla="*/ 61 h 61"/>
                <a:gd name="T2" fmla="*/ 0 w 40"/>
                <a:gd name="T3" fmla="*/ 2 h 61"/>
                <a:gd name="T4" fmla="*/ 4 w 40"/>
                <a:gd name="T5" fmla="*/ 0 h 61"/>
                <a:gd name="T6" fmla="*/ 40 w 40"/>
                <a:gd name="T7" fmla="*/ 59 h 61"/>
                <a:gd name="T8" fmla="*/ 35 w 40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61">
                  <a:moveTo>
                    <a:pt x="35" y="61"/>
                  </a:moveTo>
                  <a:lnTo>
                    <a:pt x="0" y="2"/>
                  </a:lnTo>
                  <a:lnTo>
                    <a:pt x="4" y="0"/>
                  </a:lnTo>
                  <a:lnTo>
                    <a:pt x="40" y="59"/>
                  </a:lnTo>
                  <a:lnTo>
                    <a:pt x="35" y="6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Rectangle 10"/>
            <p:cNvSpPr>
              <a:spLocks noChangeArrowheads="1"/>
            </p:cNvSpPr>
            <p:nvPr/>
          </p:nvSpPr>
          <p:spPr bwMode="auto">
            <a:xfrm>
              <a:off x="2935710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3" name="组合 22"/>
          <p:cNvGrpSpPr/>
          <p:nvPr/>
        </p:nvGrpSpPr>
        <p:grpSpPr>
          <a:xfrm rot="16200000">
            <a:off x="1918194" y="2341385"/>
            <a:ext cx="870194" cy="105716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9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pic>
        <p:nvPicPr>
          <p:cNvPr id="26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44857" y="3188166"/>
            <a:ext cx="1895722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组合 26"/>
          <p:cNvGrpSpPr/>
          <p:nvPr/>
        </p:nvGrpSpPr>
        <p:grpSpPr>
          <a:xfrm>
            <a:off x="2299411" y="2724127"/>
            <a:ext cx="870307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28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1" name="组合 31"/>
          <p:cNvGrpSpPr/>
          <p:nvPr/>
        </p:nvGrpSpPr>
        <p:grpSpPr>
          <a:xfrm rot="18000000">
            <a:off x="2111439" y="2390263"/>
            <a:ext cx="870194" cy="105716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3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2" name="组合 35"/>
          <p:cNvGrpSpPr/>
          <p:nvPr/>
        </p:nvGrpSpPr>
        <p:grpSpPr>
          <a:xfrm rot="19800000">
            <a:off x="2251720" y="2529559"/>
            <a:ext cx="870307" cy="105702"/>
            <a:chOff x="2275701" y="3565783"/>
            <a:chExt cx="870194" cy="105702"/>
          </a:xfrm>
          <a:solidFill>
            <a:srgbClr val="53D2FF"/>
          </a:solidFill>
        </p:grpSpPr>
        <p:sp>
          <p:nvSpPr>
            <p:cNvPr id="37" name="Rectangle 11"/>
            <p:cNvSpPr>
              <a:spLocks noChangeArrowheads="1"/>
            </p:cNvSpPr>
            <p:nvPr/>
          </p:nvSpPr>
          <p:spPr bwMode="auto">
            <a:xfrm>
              <a:off x="2897619" y="3612487"/>
              <a:ext cx="238443" cy="1229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2327324" y="3612487"/>
              <a:ext cx="818571" cy="221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Oval 21"/>
            <p:cNvSpPr>
              <a:spLocks noChangeArrowheads="1"/>
            </p:cNvSpPr>
            <p:nvPr/>
          </p:nvSpPr>
          <p:spPr bwMode="auto">
            <a:xfrm>
              <a:off x="2275701" y="3565783"/>
              <a:ext cx="105702" cy="10570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40" name="TextBox 39"/>
          <p:cNvSpPr txBox="1"/>
          <p:nvPr/>
        </p:nvSpPr>
        <p:spPr>
          <a:xfrm>
            <a:off x="622679" y="548681"/>
            <a:ext cx="1415956" cy="46166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zh-CN" altLang="en-US" sz="2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空中运动</a:t>
            </a:r>
          </a:p>
        </p:txBody>
      </p:sp>
      <p:cxnSp>
        <p:nvCxnSpPr>
          <p:cNvPr id="41" name="直接连接符 40"/>
          <p:cNvCxnSpPr>
            <a:stCxn id="5" idx="2"/>
          </p:cNvCxnSpPr>
          <p:nvPr/>
        </p:nvCxnSpPr>
        <p:spPr>
          <a:xfrm flipV="1">
            <a:off x="2353292" y="981122"/>
            <a:ext cx="851857" cy="79169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3205150" y="981122"/>
            <a:ext cx="1337051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860067" y="634534"/>
            <a:ext cx="386040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由共轴双旋翼提供，两旋翼转速相同、方向相反，使扭矩相互抵消，产生平稳垂直升力。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700206" y="78870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垂直升力</a:t>
            </a:r>
            <a:endParaRPr lang="zh-CN" altLang="en-US" sz="20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连接符 46"/>
          <p:cNvCxnSpPr/>
          <p:nvPr/>
        </p:nvCxnSpPr>
        <p:spPr>
          <a:xfrm flipV="1">
            <a:off x="2843733" y="1653747"/>
            <a:ext cx="316151" cy="2750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159884" y="1653747"/>
            <a:ext cx="1446828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5860067" y="1341163"/>
            <a:ext cx="3860407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左右方向靠双螺旋桨推进器高速旋转，产生一个力偶，使飞潜器向欲移动方向偏转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700127" y="1495329"/>
            <a:ext cx="121074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左转右转</a:t>
            </a:r>
            <a:endParaRPr lang="zh-CN" altLang="en-US" sz="20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3245888" y="2377678"/>
            <a:ext cx="1360825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5860067" y="2065094"/>
            <a:ext cx="3860407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前后方向靠重心调节装置调节重心，使重心相对飞潜器型心产生偏移。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700127" y="2219260"/>
            <a:ext cx="121074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前进后退</a:t>
            </a:r>
            <a:endParaRPr lang="zh-CN" altLang="en-US" sz="20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>
            <a:off x="3358635" y="2787641"/>
            <a:ext cx="515039" cy="349459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3883299" y="3136874"/>
            <a:ext cx="723414" cy="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5860067" y="2824289"/>
            <a:ext cx="3860407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通过调整双旋翼的转速，产生转速差，使上下旋翼扭矩无法相互抵消，使机身发生旋转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700127" y="2936819"/>
            <a:ext cx="1210746" cy="40011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zh-CN" altLang="en-US" sz="20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微软雅黑" pitchFamily="34" charset="-122"/>
                <a:ea typeface="微软雅黑" pitchFamily="34" charset="-122"/>
              </a:rPr>
              <a:t>旋转运动</a:t>
            </a:r>
            <a:endParaRPr lang="zh-CN" altLang="en-US" sz="20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73" name="Picture 3" descr="D:\360data\重要数据\桌面\0f43302d2502d46b6f15993027f3a4e0.jpg"/>
          <p:cNvPicPr>
            <a:picLocks noChangeAspect="1" noChangeArrowheads="1"/>
          </p:cNvPicPr>
          <p:nvPr/>
        </p:nvPicPr>
        <p:blipFill>
          <a:blip r:embed="rId5" cstate="print"/>
          <a:srcRect l="3125" r="3125"/>
          <a:stretch>
            <a:fillRect/>
          </a:stretch>
        </p:blipFill>
        <p:spPr bwMode="auto">
          <a:xfrm>
            <a:off x="2135044" y="3933057"/>
            <a:ext cx="2160521" cy="2788711"/>
          </a:xfrm>
          <a:prstGeom prst="rect">
            <a:avLst/>
          </a:prstGeom>
          <a:noFill/>
          <a:ln>
            <a:solidFill>
              <a:srgbClr val="00B0F0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74" name="Picture 4" descr="D:\360data\重要数据\桌面\14d327c6323300494f4e453e209dd870.jpg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5231792" y="3933056"/>
            <a:ext cx="2275283" cy="2736304"/>
          </a:xfrm>
          <a:prstGeom prst="rect">
            <a:avLst/>
          </a:prstGeom>
          <a:noFill/>
          <a:ln>
            <a:solidFill>
              <a:srgbClr val="2FC9FF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图片 53" descr="20171213155142.pn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28538" y="3933056"/>
            <a:ext cx="2736660" cy="2763888"/>
          </a:xfrm>
          <a:prstGeom prst="rect">
            <a:avLst/>
          </a:prstGeom>
          <a:ln>
            <a:solidFill>
              <a:srgbClr val="53D2FF"/>
            </a:solidFill>
          </a:ln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18570976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26 -0.00208 L -0.88297 -0.00208 " pathEditMode="relative" rAng="0" ptsTypes="AA">
                                      <p:cBhvr>
                                        <p:cTn id="1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2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2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"/>
                            </p:stCondLst>
                            <p:childTnLst>
                              <p:par>
                                <p:cTn id="4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2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30"/>
                            </p:stCondLst>
                            <p:childTnLst>
                              <p:par>
                                <p:cTn id="5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2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830"/>
                            </p:stCondLst>
                            <p:childTnLst>
                              <p:par>
                                <p:cTn id="7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2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3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7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83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5" grpId="0"/>
      <p:bldP spid="46" grpId="0"/>
      <p:bldP spid="52" grpId="0"/>
      <p:bldP spid="53" grpId="0"/>
      <p:bldP spid="68" grpId="0"/>
      <p:bldP spid="6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710" y="2712798"/>
            <a:ext cx="92439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1064310" y="1366915"/>
            <a:ext cx="3591342" cy="4519734"/>
          </a:xfrm>
          <a:custGeom>
            <a:avLst/>
            <a:gdLst>
              <a:gd name="connsiteX0" fmla="*/ 0 w 10000"/>
              <a:gd name="connsiteY0" fmla="*/ 2000 h 10000"/>
              <a:gd name="connsiteX1" fmla="*/ 2000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2000 h 10000"/>
              <a:gd name="connsiteX1" fmla="*/ 974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2000 h 10000"/>
              <a:gd name="connsiteX0" fmla="*/ 0 w 10000"/>
              <a:gd name="connsiteY0" fmla="*/ 960 h 10000"/>
              <a:gd name="connsiteX1" fmla="*/ 974 w 10000"/>
              <a:gd name="connsiteY1" fmla="*/ 0 h 10000"/>
              <a:gd name="connsiteX2" fmla="*/ 10000 w 10000"/>
              <a:gd name="connsiteY2" fmla="*/ 0 h 10000"/>
              <a:gd name="connsiteX3" fmla="*/ 10000 w 10000"/>
              <a:gd name="connsiteY3" fmla="*/ 10000 h 10000"/>
              <a:gd name="connsiteX4" fmla="*/ 0 w 10000"/>
              <a:gd name="connsiteY4" fmla="*/ 10000 h 10000"/>
              <a:gd name="connsiteX5" fmla="*/ 0 w 10000"/>
              <a:gd name="connsiteY5" fmla="*/ 96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000" h="10000">
                <a:moveTo>
                  <a:pt x="0" y="960"/>
                </a:moveTo>
                <a:lnTo>
                  <a:pt x="974" y="0"/>
                </a:lnTo>
                <a:lnTo>
                  <a:pt x="10000" y="0"/>
                </a:lnTo>
                <a:lnTo>
                  <a:pt x="10000" y="10000"/>
                </a:lnTo>
                <a:lnTo>
                  <a:pt x="0" y="10000"/>
                </a:lnTo>
                <a:lnTo>
                  <a:pt x="0" y="960"/>
                </a:lnTo>
                <a:close/>
              </a:path>
            </a:pathLst>
          </a:cu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endParaRPr lang="zh-CN" altLang="en-US">
              <a:solidFill>
                <a:prstClr val="white"/>
              </a:solidFill>
              <a:latin typeface="Pirulen" pitchFamily="2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347615" y="2060849"/>
            <a:ext cx="3024730" cy="233294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总体设计模型排水体积略大于模型质量，所以当无动力驱动时，飞潜器将漂浮在水面上。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调节重心，使重心置于机首位置，模型将平稳正立在水面，并具有一定自扶正能力。</a:t>
            </a:r>
            <a:endParaRPr lang="en-US" altLang="zh-CN" sz="1400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使共轴双旋翼装置和少部分机身漂浮在水面以上，为共轴的起飞提供条件。</a:t>
            </a: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66273" y="1366916"/>
            <a:ext cx="5111463" cy="3214213"/>
          </a:xfrm>
          <a:prstGeom prst="rect">
            <a:avLst/>
          </a:prstGeom>
          <a:effectLst/>
        </p:spPr>
      </p:pic>
      <p:sp>
        <p:nvSpPr>
          <p:cNvPr id="2" name="矩形 1"/>
          <p:cNvSpPr/>
          <p:nvPr/>
        </p:nvSpPr>
        <p:spPr>
          <a:xfrm>
            <a:off x="4727104" y="4653137"/>
            <a:ext cx="5189802" cy="1233513"/>
          </a:xfrm>
          <a:custGeom>
            <a:avLst/>
            <a:gdLst/>
            <a:ahLst/>
            <a:cxnLst/>
            <a:rect l="l" t="t" r="r" b="b"/>
            <a:pathLst>
              <a:path w="5189126" h="1233513">
                <a:moveTo>
                  <a:pt x="5189123" y="616756"/>
                </a:moveTo>
                <a:lnTo>
                  <a:pt x="4572367" y="1233512"/>
                </a:lnTo>
                <a:lnTo>
                  <a:pt x="5189123" y="1233512"/>
                </a:lnTo>
                <a:close/>
                <a:moveTo>
                  <a:pt x="0" y="0"/>
                </a:moveTo>
                <a:lnTo>
                  <a:pt x="5189126" y="0"/>
                </a:lnTo>
                <a:lnTo>
                  <a:pt x="5189126" y="1233513"/>
                </a:lnTo>
                <a:lnTo>
                  <a:pt x="0" y="1233513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96000" rtlCol="0" anchor="ctr"/>
          <a:lstStyle/>
          <a:p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水面起飞条件</a:t>
            </a:r>
            <a:endParaRPr lang="zh-CN" altLang="en-US" sz="28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2" name="Picture 8" descr="C:\Users\Nir\Desktop\未标题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04678" y="5025885"/>
            <a:ext cx="461373" cy="488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419038494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1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8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6" descr="D:\360data\重要数据\桌面\1111111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6827" y="1317515"/>
            <a:ext cx="3455248" cy="2784397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90317" y="1740541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共轴双旋翼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飞行方式</a:t>
            </a: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63462" y="1916832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水下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运动方式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4007496" y="2060848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03</a:t>
            </a:r>
            <a:endParaRPr lang="en-US" altLang="zh-CN" sz="4000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重心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调解装置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151531" y="2204864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04</a:t>
            </a:r>
            <a:endParaRPr lang="en-US" altLang="zh-CN" sz="4000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惯性导航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1397" y="2903934"/>
            <a:ext cx="2962661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10704" y="2865834"/>
            <a:ext cx="3057923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69547" y="3862498"/>
            <a:ext cx="1895722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2206726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3.33333E-6 L 0.47278 0.1217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3" y="608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6.25E-7 -3.33333E-6 L 0.31836 0.1467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1" y="733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0833E-6 -3.33333E-6 L 0.15834 0.1717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85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-3.33333E-6 L -0.00169 0.1967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5" grpId="1" animBg="1"/>
      <p:bldP spid="26" grpId="0" animBg="1"/>
      <p:bldP spid="2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 flipV="1">
            <a:off x="1724358" y="3747139"/>
            <a:ext cx="2703981" cy="15253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6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D69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0"/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12" name="弧形 11"/>
            <p:cNvSpPr/>
            <p:nvPr/>
          </p:nvSpPr>
          <p:spPr>
            <a:xfrm>
              <a:off x="1187908" y="1083137"/>
              <a:ext cx="850421" cy="850420"/>
            </a:xfrm>
            <a:prstGeom prst="arc">
              <a:avLst>
                <a:gd name="adj1" fmla="val 16515091"/>
                <a:gd name="adj2" fmla="val 804209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9108016"/>
                <a:gd name="adj2" fmla="val 94700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3"/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15" name="弧形 14"/>
            <p:cNvSpPr/>
            <p:nvPr/>
          </p:nvSpPr>
          <p:spPr>
            <a:xfrm flipH="1">
              <a:off x="1187908" y="1083137"/>
              <a:ext cx="850421" cy="850420"/>
            </a:xfrm>
            <a:prstGeom prst="arc">
              <a:avLst>
                <a:gd name="adj1" fmla="val 16221398"/>
                <a:gd name="adj2" fmla="val 17074317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/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732279"/>
                <a:gd name="adj2" fmla="val 2508284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 rot="16200000">
            <a:off x="1199002" y="2071679"/>
            <a:ext cx="955230" cy="955228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62FFFF">
                    <a:alpha val="50000"/>
                  </a:srgbClr>
                </a:gs>
                <a:gs pos="82000">
                  <a:srgbClr val="62FFFF">
                    <a:alpha val="2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464851" y="2256906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5" name="组合 21"/>
          <p:cNvGrpSpPr/>
          <p:nvPr/>
        </p:nvGrpSpPr>
        <p:grpSpPr>
          <a:xfrm>
            <a:off x="6960208" y="1844824"/>
            <a:ext cx="3600869" cy="2081448"/>
            <a:chOff x="6734337" y="1051512"/>
            <a:chExt cx="4201780" cy="2428800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/>
            <a:srcRect t="3206" b="4870"/>
            <a:stretch>
              <a:fillRect/>
            </a:stretch>
          </p:blipFill>
          <p:spPr>
            <a:xfrm>
              <a:off x="6734337" y="1051512"/>
              <a:ext cx="4201780" cy="2428800"/>
            </a:xfrm>
            <a:custGeom>
              <a:avLst/>
              <a:gdLst>
                <a:gd name="connsiteX0" fmla="*/ 447363 w 4171951"/>
                <a:gd name="connsiteY0" fmla="*/ 0 h 2376486"/>
                <a:gd name="connsiteX1" fmla="*/ 3726490 w 4171951"/>
                <a:gd name="connsiteY1" fmla="*/ 0 h 2376486"/>
                <a:gd name="connsiteX2" fmla="*/ 3714122 w 4171951"/>
                <a:gd name="connsiteY2" fmla="*/ 12368 h 2376486"/>
                <a:gd name="connsiteX3" fmla="*/ 4106526 w 4171951"/>
                <a:gd name="connsiteY3" fmla="*/ 12368 h 2376486"/>
                <a:gd name="connsiteX4" fmla="*/ 4162546 w 4171951"/>
                <a:gd name="connsiteY4" fmla="*/ 68387 h 2376486"/>
                <a:gd name="connsiteX5" fmla="*/ 4162545 w 4171951"/>
                <a:gd name="connsiteY5" fmla="*/ 429749 h 2376486"/>
                <a:gd name="connsiteX6" fmla="*/ 4171951 w 4171951"/>
                <a:gd name="connsiteY6" fmla="*/ 439155 h 2376486"/>
                <a:gd name="connsiteX7" fmla="*/ 4171951 w 4171951"/>
                <a:gd name="connsiteY7" fmla="*/ 1938848 h 2376486"/>
                <a:gd name="connsiteX8" fmla="*/ 4162545 w 4171951"/>
                <a:gd name="connsiteY8" fmla="*/ 1948254 h 2376486"/>
                <a:gd name="connsiteX9" fmla="*/ 4162546 w 4171951"/>
                <a:gd name="connsiteY9" fmla="*/ 2309616 h 2376486"/>
                <a:gd name="connsiteX10" fmla="*/ 4106526 w 4171951"/>
                <a:gd name="connsiteY10" fmla="*/ 2365635 h 2376486"/>
                <a:gd name="connsiteX11" fmla="*/ 3714122 w 4171951"/>
                <a:gd name="connsiteY11" fmla="*/ 2365635 h 2376486"/>
                <a:gd name="connsiteX12" fmla="*/ 3724973 w 4171951"/>
                <a:gd name="connsiteY12" fmla="*/ 2376486 h 2376486"/>
                <a:gd name="connsiteX13" fmla="*/ 448880 w 4171951"/>
                <a:gd name="connsiteY13" fmla="*/ 2376486 h 2376486"/>
                <a:gd name="connsiteX14" fmla="*/ 459730 w 4171951"/>
                <a:gd name="connsiteY14" fmla="*/ 2365635 h 2376486"/>
                <a:gd name="connsiteX15" fmla="*/ 67326 w 4171951"/>
                <a:gd name="connsiteY15" fmla="*/ 2365635 h 2376486"/>
                <a:gd name="connsiteX16" fmla="*/ 11306 w 4171951"/>
                <a:gd name="connsiteY16" fmla="*/ 2309616 h 2376486"/>
                <a:gd name="connsiteX17" fmla="*/ 11307 w 4171951"/>
                <a:gd name="connsiteY17" fmla="*/ 1948254 h 2376486"/>
                <a:gd name="connsiteX18" fmla="*/ 0 w 4171951"/>
                <a:gd name="connsiteY18" fmla="*/ 1936947 h 2376486"/>
                <a:gd name="connsiteX19" fmla="*/ 0 w 4171951"/>
                <a:gd name="connsiteY19" fmla="*/ 441057 h 2376486"/>
                <a:gd name="connsiteX20" fmla="*/ 11307 w 4171951"/>
                <a:gd name="connsiteY20" fmla="*/ 429749 h 2376486"/>
                <a:gd name="connsiteX21" fmla="*/ 11306 w 4171951"/>
                <a:gd name="connsiteY21" fmla="*/ 68387 h 2376486"/>
                <a:gd name="connsiteX22" fmla="*/ 67326 w 4171951"/>
                <a:gd name="connsiteY22" fmla="*/ 12368 h 2376486"/>
                <a:gd name="connsiteX23" fmla="*/ 459730 w 4171951"/>
                <a:gd name="connsiteY23" fmla="*/ 12368 h 237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71951" h="2376486">
                  <a:moveTo>
                    <a:pt x="447363" y="0"/>
                  </a:moveTo>
                  <a:lnTo>
                    <a:pt x="3726490" y="0"/>
                  </a:lnTo>
                  <a:lnTo>
                    <a:pt x="3714122" y="12368"/>
                  </a:lnTo>
                  <a:lnTo>
                    <a:pt x="4106526" y="12368"/>
                  </a:lnTo>
                  <a:lnTo>
                    <a:pt x="4162546" y="68387"/>
                  </a:lnTo>
                  <a:lnTo>
                    <a:pt x="4162545" y="429749"/>
                  </a:lnTo>
                  <a:lnTo>
                    <a:pt x="4171951" y="439155"/>
                  </a:lnTo>
                  <a:lnTo>
                    <a:pt x="4171951" y="1938848"/>
                  </a:lnTo>
                  <a:lnTo>
                    <a:pt x="4162545" y="1948254"/>
                  </a:lnTo>
                  <a:lnTo>
                    <a:pt x="4162546" y="2309616"/>
                  </a:lnTo>
                  <a:lnTo>
                    <a:pt x="4106526" y="2365635"/>
                  </a:lnTo>
                  <a:lnTo>
                    <a:pt x="3714122" y="2365635"/>
                  </a:lnTo>
                  <a:lnTo>
                    <a:pt x="3724973" y="2376486"/>
                  </a:lnTo>
                  <a:lnTo>
                    <a:pt x="448880" y="2376486"/>
                  </a:lnTo>
                  <a:lnTo>
                    <a:pt x="459730" y="2365635"/>
                  </a:lnTo>
                  <a:lnTo>
                    <a:pt x="67326" y="2365635"/>
                  </a:lnTo>
                  <a:lnTo>
                    <a:pt x="11306" y="2309616"/>
                  </a:lnTo>
                  <a:lnTo>
                    <a:pt x="11307" y="1948254"/>
                  </a:lnTo>
                  <a:lnTo>
                    <a:pt x="0" y="1936947"/>
                  </a:lnTo>
                  <a:lnTo>
                    <a:pt x="0" y="441057"/>
                  </a:lnTo>
                  <a:lnTo>
                    <a:pt x="11307" y="429749"/>
                  </a:lnTo>
                  <a:lnTo>
                    <a:pt x="11306" y="68387"/>
                  </a:lnTo>
                  <a:lnTo>
                    <a:pt x="67326" y="12368"/>
                  </a:lnTo>
                  <a:lnTo>
                    <a:pt x="459730" y="12368"/>
                  </a:lnTo>
                  <a:close/>
                </a:path>
              </a:pathLst>
            </a:custGeom>
          </p:spPr>
        </p:pic>
        <p:sp>
          <p:nvSpPr>
            <p:cNvPr id="24" name="矩形 23"/>
            <p:cNvSpPr/>
            <p:nvPr/>
          </p:nvSpPr>
          <p:spPr>
            <a:xfrm>
              <a:off x="6760066" y="1058669"/>
              <a:ext cx="4171951" cy="237648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任意多边形 90"/>
          <p:cNvSpPr/>
          <p:nvPr/>
        </p:nvSpPr>
        <p:spPr>
          <a:xfrm>
            <a:off x="6678692" y="1675409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91"/>
          <p:cNvSpPr/>
          <p:nvPr/>
        </p:nvSpPr>
        <p:spPr>
          <a:xfrm flipH="1">
            <a:off x="10433792" y="1675409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92"/>
          <p:cNvSpPr/>
          <p:nvPr/>
        </p:nvSpPr>
        <p:spPr>
          <a:xfrm flipV="1">
            <a:off x="6678692" y="3641807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93"/>
          <p:cNvSpPr/>
          <p:nvPr/>
        </p:nvSpPr>
        <p:spPr>
          <a:xfrm flipH="1" flipV="1">
            <a:off x="10433792" y="3641807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29"/>
          <p:cNvGrpSpPr/>
          <p:nvPr/>
        </p:nvGrpSpPr>
        <p:grpSpPr>
          <a:xfrm>
            <a:off x="10033970" y="4781788"/>
            <a:ext cx="850422" cy="850420"/>
            <a:chOff x="10072070" y="3804565"/>
            <a:chExt cx="850422" cy="850420"/>
          </a:xfrm>
        </p:grpSpPr>
        <p:sp>
          <p:nvSpPr>
            <p:cNvPr id="31" name="弧形 30"/>
            <p:cNvSpPr/>
            <p:nvPr/>
          </p:nvSpPr>
          <p:spPr>
            <a:xfrm flipH="1">
              <a:off x="10072070" y="3804565"/>
              <a:ext cx="850421" cy="850420"/>
            </a:xfrm>
            <a:prstGeom prst="arc">
              <a:avLst>
                <a:gd name="adj1" fmla="val 16515091"/>
                <a:gd name="adj2" fmla="val 804209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>
              <a:off x="10072071" y="3804565"/>
              <a:ext cx="850421" cy="850420"/>
            </a:xfrm>
            <a:prstGeom prst="arc">
              <a:avLst>
                <a:gd name="adj1" fmla="val 19108016"/>
                <a:gd name="adj2" fmla="val 94700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32"/>
          <p:cNvGrpSpPr/>
          <p:nvPr/>
        </p:nvGrpSpPr>
        <p:grpSpPr>
          <a:xfrm>
            <a:off x="10033970" y="4781788"/>
            <a:ext cx="850422" cy="850420"/>
            <a:chOff x="10072070" y="3804565"/>
            <a:chExt cx="850422" cy="850420"/>
          </a:xfrm>
        </p:grpSpPr>
        <p:sp>
          <p:nvSpPr>
            <p:cNvPr id="34" name="弧形 33"/>
            <p:cNvSpPr/>
            <p:nvPr/>
          </p:nvSpPr>
          <p:spPr>
            <a:xfrm>
              <a:off x="10072070" y="3804565"/>
              <a:ext cx="850421" cy="850420"/>
            </a:xfrm>
            <a:prstGeom prst="arc">
              <a:avLst>
                <a:gd name="adj1" fmla="val 16221398"/>
                <a:gd name="adj2" fmla="val 17074317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弧形 34"/>
            <p:cNvSpPr/>
            <p:nvPr/>
          </p:nvSpPr>
          <p:spPr>
            <a:xfrm>
              <a:off x="10072071" y="3804565"/>
              <a:ext cx="850421" cy="850420"/>
            </a:xfrm>
            <a:prstGeom prst="arc">
              <a:avLst>
                <a:gd name="adj1" fmla="val 1732279"/>
                <a:gd name="adj2" fmla="val 2508284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 rot="5400000" flipH="1">
            <a:off x="9981567" y="4729384"/>
            <a:ext cx="955230" cy="955228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62FFFF">
                    <a:alpha val="50000"/>
                  </a:srgbClr>
                </a:gs>
                <a:gs pos="82000">
                  <a:srgbClr val="62FFFF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 flipH="1">
            <a:off x="10193714" y="4914611"/>
            <a:ext cx="52290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8" name="组合 39"/>
          <p:cNvGrpSpPr/>
          <p:nvPr/>
        </p:nvGrpSpPr>
        <p:grpSpPr>
          <a:xfrm>
            <a:off x="1486888" y="3897495"/>
            <a:ext cx="3602274" cy="2039307"/>
            <a:chOff x="1145964" y="3790610"/>
            <a:chExt cx="4203419" cy="2379626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print"/>
            <a:srcRect t="5150"/>
            <a:stretch>
              <a:fillRect/>
            </a:stretch>
          </p:blipFill>
          <p:spPr>
            <a:xfrm>
              <a:off x="1145964" y="3790610"/>
              <a:ext cx="4201779" cy="2379626"/>
            </a:xfrm>
            <a:custGeom>
              <a:avLst/>
              <a:gdLst>
                <a:gd name="connsiteX0" fmla="*/ 447363 w 4171951"/>
                <a:gd name="connsiteY0" fmla="*/ 0 h 2376486"/>
                <a:gd name="connsiteX1" fmla="*/ 3726490 w 4171951"/>
                <a:gd name="connsiteY1" fmla="*/ 0 h 2376486"/>
                <a:gd name="connsiteX2" fmla="*/ 3714122 w 4171951"/>
                <a:gd name="connsiteY2" fmla="*/ 12368 h 2376486"/>
                <a:gd name="connsiteX3" fmla="*/ 4106526 w 4171951"/>
                <a:gd name="connsiteY3" fmla="*/ 12368 h 2376486"/>
                <a:gd name="connsiteX4" fmla="*/ 4162546 w 4171951"/>
                <a:gd name="connsiteY4" fmla="*/ 68387 h 2376486"/>
                <a:gd name="connsiteX5" fmla="*/ 4162545 w 4171951"/>
                <a:gd name="connsiteY5" fmla="*/ 429749 h 2376486"/>
                <a:gd name="connsiteX6" fmla="*/ 4171951 w 4171951"/>
                <a:gd name="connsiteY6" fmla="*/ 439155 h 2376486"/>
                <a:gd name="connsiteX7" fmla="*/ 4171951 w 4171951"/>
                <a:gd name="connsiteY7" fmla="*/ 1938848 h 2376486"/>
                <a:gd name="connsiteX8" fmla="*/ 4162545 w 4171951"/>
                <a:gd name="connsiteY8" fmla="*/ 1948254 h 2376486"/>
                <a:gd name="connsiteX9" fmla="*/ 4162546 w 4171951"/>
                <a:gd name="connsiteY9" fmla="*/ 2309616 h 2376486"/>
                <a:gd name="connsiteX10" fmla="*/ 4106526 w 4171951"/>
                <a:gd name="connsiteY10" fmla="*/ 2365635 h 2376486"/>
                <a:gd name="connsiteX11" fmla="*/ 3714122 w 4171951"/>
                <a:gd name="connsiteY11" fmla="*/ 2365635 h 2376486"/>
                <a:gd name="connsiteX12" fmla="*/ 3724973 w 4171951"/>
                <a:gd name="connsiteY12" fmla="*/ 2376486 h 2376486"/>
                <a:gd name="connsiteX13" fmla="*/ 448880 w 4171951"/>
                <a:gd name="connsiteY13" fmla="*/ 2376486 h 2376486"/>
                <a:gd name="connsiteX14" fmla="*/ 459730 w 4171951"/>
                <a:gd name="connsiteY14" fmla="*/ 2365635 h 2376486"/>
                <a:gd name="connsiteX15" fmla="*/ 67326 w 4171951"/>
                <a:gd name="connsiteY15" fmla="*/ 2365635 h 2376486"/>
                <a:gd name="connsiteX16" fmla="*/ 11306 w 4171951"/>
                <a:gd name="connsiteY16" fmla="*/ 2309616 h 2376486"/>
                <a:gd name="connsiteX17" fmla="*/ 11307 w 4171951"/>
                <a:gd name="connsiteY17" fmla="*/ 1948254 h 2376486"/>
                <a:gd name="connsiteX18" fmla="*/ 0 w 4171951"/>
                <a:gd name="connsiteY18" fmla="*/ 1936947 h 2376486"/>
                <a:gd name="connsiteX19" fmla="*/ 0 w 4171951"/>
                <a:gd name="connsiteY19" fmla="*/ 441057 h 2376486"/>
                <a:gd name="connsiteX20" fmla="*/ 11307 w 4171951"/>
                <a:gd name="connsiteY20" fmla="*/ 429749 h 2376486"/>
                <a:gd name="connsiteX21" fmla="*/ 11306 w 4171951"/>
                <a:gd name="connsiteY21" fmla="*/ 68387 h 2376486"/>
                <a:gd name="connsiteX22" fmla="*/ 67326 w 4171951"/>
                <a:gd name="connsiteY22" fmla="*/ 12368 h 2376486"/>
                <a:gd name="connsiteX23" fmla="*/ 459730 w 4171951"/>
                <a:gd name="connsiteY23" fmla="*/ 12368 h 237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71951" h="2376486">
                  <a:moveTo>
                    <a:pt x="447363" y="0"/>
                  </a:moveTo>
                  <a:lnTo>
                    <a:pt x="3726490" y="0"/>
                  </a:lnTo>
                  <a:lnTo>
                    <a:pt x="3714122" y="12368"/>
                  </a:lnTo>
                  <a:lnTo>
                    <a:pt x="4106526" y="12368"/>
                  </a:lnTo>
                  <a:lnTo>
                    <a:pt x="4162546" y="68387"/>
                  </a:lnTo>
                  <a:lnTo>
                    <a:pt x="4162545" y="429749"/>
                  </a:lnTo>
                  <a:lnTo>
                    <a:pt x="4171951" y="439155"/>
                  </a:lnTo>
                  <a:lnTo>
                    <a:pt x="4171951" y="1938848"/>
                  </a:lnTo>
                  <a:lnTo>
                    <a:pt x="4162545" y="1948254"/>
                  </a:lnTo>
                  <a:lnTo>
                    <a:pt x="4162546" y="2309616"/>
                  </a:lnTo>
                  <a:lnTo>
                    <a:pt x="4106526" y="2365635"/>
                  </a:lnTo>
                  <a:lnTo>
                    <a:pt x="3714122" y="2365635"/>
                  </a:lnTo>
                  <a:lnTo>
                    <a:pt x="3724973" y="2376486"/>
                  </a:lnTo>
                  <a:lnTo>
                    <a:pt x="448880" y="2376486"/>
                  </a:lnTo>
                  <a:lnTo>
                    <a:pt x="459730" y="2365635"/>
                  </a:lnTo>
                  <a:lnTo>
                    <a:pt x="67326" y="2365635"/>
                  </a:lnTo>
                  <a:lnTo>
                    <a:pt x="11306" y="2309616"/>
                  </a:lnTo>
                  <a:lnTo>
                    <a:pt x="11307" y="1948254"/>
                  </a:lnTo>
                  <a:lnTo>
                    <a:pt x="0" y="1936947"/>
                  </a:lnTo>
                  <a:lnTo>
                    <a:pt x="0" y="441057"/>
                  </a:lnTo>
                  <a:lnTo>
                    <a:pt x="11307" y="429749"/>
                  </a:lnTo>
                  <a:lnTo>
                    <a:pt x="11306" y="68387"/>
                  </a:lnTo>
                  <a:lnTo>
                    <a:pt x="67326" y="12368"/>
                  </a:lnTo>
                  <a:lnTo>
                    <a:pt x="459730" y="12368"/>
                  </a:lnTo>
                  <a:close/>
                </a:path>
              </a:pathLst>
            </a:custGeom>
          </p:spPr>
        </p:pic>
        <p:sp>
          <p:nvSpPr>
            <p:cNvPr id="42" name="矩形 41"/>
            <p:cNvSpPr/>
            <p:nvPr/>
          </p:nvSpPr>
          <p:spPr>
            <a:xfrm>
              <a:off x="1177432" y="3793750"/>
              <a:ext cx="4171951" cy="237648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任意多边形 101"/>
          <p:cNvSpPr/>
          <p:nvPr/>
        </p:nvSpPr>
        <p:spPr>
          <a:xfrm flipH="1">
            <a:off x="4964507" y="3723932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102"/>
          <p:cNvSpPr/>
          <p:nvPr/>
        </p:nvSpPr>
        <p:spPr>
          <a:xfrm>
            <a:off x="1209407" y="3723932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103"/>
          <p:cNvSpPr/>
          <p:nvPr/>
        </p:nvSpPr>
        <p:spPr>
          <a:xfrm flipH="1" flipV="1">
            <a:off x="4964507" y="5690330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104"/>
          <p:cNvSpPr/>
          <p:nvPr/>
        </p:nvSpPr>
        <p:spPr>
          <a:xfrm flipV="1">
            <a:off x="1209407" y="5690330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301959" y="418451"/>
            <a:ext cx="329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1" i="0" u="none" strike="noStrike" kern="120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LnTx/>
                <a:uFillTx/>
                <a:latin typeface="微软雅黑"/>
                <a:ea typeface="微软雅黑"/>
                <a:cs typeface="+mn-cs"/>
              </a:rPr>
              <a:t>水下运动方式</a:t>
            </a:r>
            <a:endParaRPr kumimoji="0" lang="zh-CN" altLang="en-US" sz="2800" b="1" i="0" u="none" strike="noStrike" kern="1200" normalizeH="0" baseline="0" noProof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9" name="组合 46"/>
          <p:cNvGrpSpPr/>
          <p:nvPr/>
        </p:nvGrpSpPr>
        <p:grpSpPr>
          <a:xfrm>
            <a:off x="2214372" y="2071678"/>
            <a:ext cx="3214284" cy="1109754"/>
            <a:chOff x="-2286766" y="1787957"/>
            <a:chExt cx="3214284" cy="1109754"/>
          </a:xfrm>
        </p:grpSpPr>
        <p:sp>
          <p:nvSpPr>
            <p:cNvPr id="57" name="矩形 56"/>
            <p:cNvSpPr/>
            <p:nvPr/>
          </p:nvSpPr>
          <p:spPr>
            <a:xfrm>
              <a:off x="-2286766" y="2140581"/>
              <a:ext cx="3214284" cy="75713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模型设计整体质量略小于整体排水体积，所以当飞潜器无任何动力时，整体处于漂浮状态；启动双螺旋桨推进器，使模型潜入水下。</a:t>
              </a:r>
              <a:endParaRPr lang="zh-CN" altLang="en-US" sz="1200" b="1" dirty="0">
                <a:ln w="50800"/>
                <a:solidFill>
                  <a:schemeClr val="bg1">
                    <a:shade val="50000"/>
                  </a:schemeClr>
                </a:solidFill>
                <a:latin typeface="Arial"/>
                <a:ea typeface="微软雅黑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2286766" y="1787957"/>
              <a:ext cx="1108140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  <a:latin typeface="Arial"/>
                  <a:ea typeface="微软雅黑"/>
                </a:rPr>
                <a:t>水面下潜</a:t>
              </a:r>
              <a:endParaRPr lang="zh-CN" altLang="en-US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"/>
                <a:ea typeface="微软雅黑"/>
              </a:endParaRPr>
            </a:p>
          </p:txBody>
        </p:sp>
      </p:grpSp>
      <p:grpSp>
        <p:nvGrpSpPr>
          <p:cNvPr id="10" name="组合 58"/>
          <p:cNvGrpSpPr/>
          <p:nvPr/>
        </p:nvGrpSpPr>
        <p:grpSpPr>
          <a:xfrm>
            <a:off x="6624945" y="4659428"/>
            <a:ext cx="3214284" cy="1552953"/>
            <a:chOff x="-2720278" y="1976598"/>
            <a:chExt cx="3214284" cy="1552953"/>
          </a:xfrm>
        </p:grpSpPr>
        <p:sp>
          <p:nvSpPr>
            <p:cNvPr id="60" name="矩形 59"/>
            <p:cNvSpPr/>
            <p:nvPr/>
          </p:nvSpPr>
          <p:spPr>
            <a:xfrm>
              <a:off x="-2720278" y="2329222"/>
              <a:ext cx="3214284" cy="12003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调节重心及推进器动力，使模型趋于水平状态，在向前运动时，由水翼产生的流体压差力克服飞潜器剩余浮力。通过控制双推进器转速控制左右方向；通过重心调节姿态控制水翼俯仰角，实现水下俯冲、拉起、悬停。</a:t>
              </a:r>
              <a:endParaRPr lang="zh-CN" altLang="en-US" sz="1200" b="1" dirty="0">
                <a:ln w="50800"/>
                <a:solidFill>
                  <a:schemeClr val="bg1">
                    <a:shade val="50000"/>
                  </a:schemeClr>
                </a:solidFill>
                <a:latin typeface="Arial"/>
                <a:ea typeface="微软雅黑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614134" y="1976598"/>
              <a:ext cx="1108140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>
                  <a:rot lat="0" lon="0" rev="0"/>
                </a:camera>
                <a:lightRig rig="glow" dir="t">
                  <a:rot lat="0" lon="0" rev="3600000"/>
                </a:lightRig>
              </a:scene3d>
              <a:sp3d prstMaterial="softEdge">
                <a:bevelT w="29210" h="16510"/>
                <a:contourClr>
                  <a:schemeClr val="accent4">
                    <a:alpha val="95000"/>
                  </a:schemeClr>
                </a:contourClr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 smtClean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  <a:latin typeface="Arial"/>
                  <a:ea typeface="微软雅黑"/>
                </a:rPr>
                <a:t>水下运动</a:t>
              </a:r>
              <a:endParaRPr lang="zh-CN" altLang="en-US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430619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900"/>
                            </p:stCondLst>
                            <p:childTnLst>
                              <p:par>
                                <p:cTn id="7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45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950"/>
                            </p:stCondLst>
                            <p:childTnLst>
                              <p:par>
                                <p:cTn id="8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45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5" grpId="0" animBg="1"/>
      <p:bldP spid="26" grpId="0" animBg="1"/>
      <p:bldP spid="27" grpId="0" animBg="1"/>
      <p:bldP spid="28" grpId="0" animBg="1"/>
      <p:bldP spid="36" grpId="0" animBg="1"/>
      <p:bldP spid="39" grpId="0"/>
      <p:bldP spid="43" grpId="0" animBg="1"/>
      <p:bldP spid="44" grpId="0" animBg="1"/>
      <p:bldP spid="45" grpId="0" animBg="1"/>
      <p:bldP spid="4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710" y="2712798"/>
            <a:ext cx="92439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4161552" y="1412777"/>
            <a:ext cx="1908925" cy="1908677"/>
          </a:xfrm>
          <a:prstGeom prst="rect">
            <a:avLst/>
          </a:prstGeom>
          <a:solidFill>
            <a:srgbClr val="53D2FF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ts val="2000"/>
              </a:lnSpc>
            </a:pPr>
            <a:r>
              <a:rPr lang="zh-CN" altLang="en-US" sz="1600" dirty="0" smtClean="0">
                <a:solidFill>
                  <a:srgbClr val="FFFF00"/>
                </a:solidFill>
              </a:rPr>
              <a:t>水翼</a:t>
            </a:r>
            <a:r>
              <a:rPr lang="zh-CN" altLang="en-US" sz="1600" dirty="0" smtClean="0">
                <a:solidFill>
                  <a:schemeClr val="bg1"/>
                </a:solidFill>
              </a:rPr>
              <a:t>原理和固定翼飞机原理相同，在水中前进时产生向下压差，以抵消剩余浮力。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42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1774957" y="1412777"/>
            <a:ext cx="2250097" cy="3999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图片 4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4161551" y="3536547"/>
            <a:ext cx="1908925" cy="190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" name="图片 4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6273448" y="3536548"/>
            <a:ext cx="1904486" cy="190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370836" y="1415557"/>
            <a:ext cx="1903363" cy="1903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矩形 48"/>
          <p:cNvSpPr/>
          <p:nvPr/>
        </p:nvSpPr>
        <p:spPr>
          <a:xfrm>
            <a:off x="6271229" y="1412777"/>
            <a:ext cx="1908925" cy="1908677"/>
          </a:xfrm>
          <a:prstGeom prst="rect">
            <a:avLst/>
          </a:prstGeom>
          <a:solidFill>
            <a:srgbClr val="41A0DA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ts val="2000"/>
              </a:lnSpc>
            </a:pPr>
            <a:r>
              <a:rPr lang="zh-CN" altLang="en-US" sz="1600" dirty="0" smtClean="0">
                <a:solidFill>
                  <a:srgbClr val="FFFF00"/>
                </a:solidFill>
              </a:rPr>
              <a:t>双螺旋推进</a:t>
            </a:r>
            <a:r>
              <a:rPr lang="zh-CN" altLang="en-US" sz="1600" dirty="0" smtClean="0">
                <a:solidFill>
                  <a:schemeClr val="bg1"/>
                </a:solidFill>
              </a:rPr>
              <a:t>由小无刷电机和螺旋桨组成，通过向</a:t>
            </a:r>
            <a:r>
              <a:rPr lang="en-US" altLang="zh-CN" sz="1600" dirty="0" smtClean="0">
                <a:solidFill>
                  <a:schemeClr val="bg1"/>
                </a:solidFill>
              </a:rPr>
              <a:t>stm32</a:t>
            </a:r>
            <a:r>
              <a:rPr lang="zh-CN" altLang="en-US" sz="1600" dirty="0" smtClean="0">
                <a:solidFill>
                  <a:schemeClr val="bg1"/>
                </a:solidFill>
              </a:rPr>
              <a:t>输入陀螺仪信号、输出两路</a:t>
            </a:r>
            <a:r>
              <a:rPr lang="en-US" altLang="zh-CN" sz="1600" dirty="0" smtClean="0">
                <a:solidFill>
                  <a:schemeClr val="bg1"/>
                </a:solidFill>
              </a:rPr>
              <a:t>PWM</a:t>
            </a:r>
            <a:r>
              <a:rPr lang="zh-CN" altLang="en-US" sz="1600" dirty="0" smtClean="0">
                <a:solidFill>
                  <a:schemeClr val="bg1"/>
                </a:solidFill>
              </a:rPr>
              <a:t>信号控制。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370836" y="3536548"/>
            <a:ext cx="1908925" cy="1908677"/>
          </a:xfrm>
          <a:prstGeom prst="rect">
            <a:avLst/>
          </a:prstGeom>
          <a:solidFill>
            <a:srgbClr val="53D2FF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>
              <a:lnSpc>
                <a:spcPts val="2000"/>
              </a:lnSpc>
            </a:pPr>
            <a:r>
              <a:rPr lang="zh-CN" altLang="en-US" sz="1600" dirty="0" smtClean="0">
                <a:solidFill>
                  <a:schemeClr val="bg1"/>
                </a:solidFill>
              </a:rPr>
              <a:t>通过</a:t>
            </a:r>
            <a:r>
              <a:rPr lang="en-US" sz="1600" dirty="0" smtClean="0">
                <a:solidFill>
                  <a:srgbClr val="FFFF00"/>
                </a:solidFill>
              </a:rPr>
              <a:t>MATLAB</a:t>
            </a:r>
            <a:r>
              <a:rPr lang="zh-CN" altLang="en-US" sz="1600" dirty="0" smtClean="0"/>
              <a:t>对水下水平转向运动和俯仰运动数据进行分析，得出运动规律。</a:t>
            </a:r>
            <a:endParaRPr lang="zh-CN" altLang="en-US" sz="1600" dirty="0">
              <a:solidFill>
                <a:schemeClr val="bg1"/>
              </a:solidFill>
            </a:endParaRPr>
          </a:p>
        </p:txBody>
      </p:sp>
      <p:pic>
        <p:nvPicPr>
          <p:cNvPr id="52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46908" y="4365105"/>
            <a:ext cx="1895722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766714" y="251066"/>
            <a:ext cx="2952712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zh-CN" alt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水下运动方式</a:t>
            </a:r>
            <a:endParaRPr lang="en-US" sz="2800" b="1" dirty="0" smtClean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xmlns="" val="9328909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3.7037E-7 L -0.972 -0.2699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8607" y="-1349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63" presetClass="pat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72 -0.26991 L 0.01432 -0.26991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9310" y="0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5" presetClass="pat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0.1949 L -1.17877 -0.1949 " pathEditMode="relative" rAng="0" ptsTypes="AA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4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9" grpId="0" animBg="1"/>
      <p:bldP spid="5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30460" y="426758"/>
            <a:ext cx="2331086" cy="1015663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/>
            <a:r>
              <a:rPr lang="en-US" altLang="zh-CN" sz="6000" dirty="0"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latin typeface="Agency FB" panose="020B0503020202020204" pitchFamily="34" charset="0"/>
              </a:rPr>
              <a:t>CONTENT</a:t>
            </a:r>
            <a:endParaRPr lang="zh-CN" altLang="en-US" sz="6000" dirty="0"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latin typeface="Agency FB" panose="020B0503020202020204" pitchFamily="34" charset="0"/>
            </a:endParaRPr>
          </a:p>
        </p:txBody>
      </p:sp>
      <p:cxnSp>
        <p:nvCxnSpPr>
          <p:cNvPr id="3" name="直接连接符 2"/>
          <p:cNvCxnSpPr>
            <a:cxnSpLocks/>
          </p:cNvCxnSpPr>
          <p:nvPr/>
        </p:nvCxnSpPr>
        <p:spPr>
          <a:xfrm>
            <a:off x="5615422" y="1467821"/>
            <a:ext cx="961157" cy="0"/>
          </a:xfrm>
          <a:prstGeom prst="line">
            <a:avLst/>
          </a:prstGeom>
          <a:ln w="381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组合 3"/>
          <p:cNvGrpSpPr/>
          <p:nvPr/>
        </p:nvGrpSpPr>
        <p:grpSpPr>
          <a:xfrm>
            <a:off x="1227015" y="2334338"/>
            <a:ext cx="4868985" cy="847073"/>
            <a:chOff x="520218" y="418450"/>
            <a:chExt cx="5658081" cy="984355"/>
          </a:xfrm>
        </p:grpSpPr>
        <p:sp>
          <p:nvSpPr>
            <p:cNvPr id="5" name="矩形: 圆角 4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301959" y="418450"/>
              <a:ext cx="4876340" cy="984355"/>
              <a:chOff x="1292231" y="418450"/>
              <a:chExt cx="4876340" cy="984355"/>
            </a:xfrm>
          </p:grpSpPr>
          <p:sp>
            <p:nvSpPr>
              <p:cNvPr id="8" name="文本框 7"/>
              <p:cNvSpPr txBox="1"/>
              <p:nvPr/>
            </p:nvSpPr>
            <p:spPr>
              <a:xfrm>
                <a:off x="1292231" y="418450"/>
                <a:ext cx="3295074" cy="536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lang="zh-CN" altLang="en-US" sz="2400" b="1" dirty="0" smtClean="0">
                    <a:ln>
                      <a:prstDash val="solid"/>
                    </a:ln>
                    <a:gradFill rotWithShape="1">
                      <a:gsLst>
                        <a:gs pos="0">
                          <a:schemeClr val="accent4">
                            <a:tint val="70000"/>
                            <a:satMod val="200000"/>
                          </a:schemeClr>
                        </a:gs>
                        <a:gs pos="40000">
                          <a:schemeClr val="accent4">
                            <a:tint val="90000"/>
                            <a:satMod val="130000"/>
                          </a:schemeClr>
                        </a:gs>
                        <a:gs pos="50000">
                          <a:schemeClr val="accent4">
                            <a:tint val="90000"/>
                            <a:satMod val="130000"/>
                          </a:schemeClr>
                        </a:gs>
                        <a:gs pos="68000">
                          <a:schemeClr val="accent4">
                            <a:tint val="90000"/>
                            <a:satMod val="130000"/>
                          </a:schemeClr>
                        </a:gs>
                        <a:gs pos="100000">
                          <a:schemeClr val="accent4">
                            <a:tint val="70000"/>
                            <a:satMod val="200000"/>
                          </a:schemeClr>
                        </a:gs>
                      </a:gsLst>
                      <a:lin ang="5400000"/>
                    </a:gradFill>
                    <a:effectLst>
                      <a:outerShdw blurRad="88000" dist="50800" dir="5040000" algn="tl">
                        <a:schemeClr val="accent4">
                          <a:tint val="80000"/>
                          <a:satMod val="250000"/>
                          <a:alpha val="45000"/>
                        </a:schemeClr>
                      </a:outerShdw>
                    </a:effectLst>
                    <a:latin typeface="微软雅黑"/>
                    <a:ea typeface="微软雅黑"/>
                  </a:rPr>
                  <a:t>项目介绍</a:t>
                </a:r>
                <a:endParaRPr kumimoji="0" lang="zh-CN" altLang="en-US" sz="2400" b="1" i="0" u="none" strike="noStrike" kern="1200" normalizeH="0" baseline="0" noProof="0" dirty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9" name="文本框 8"/>
              <p:cNvSpPr txBox="1"/>
              <p:nvPr/>
            </p:nvSpPr>
            <p:spPr>
              <a:xfrm>
                <a:off x="1292231" y="902086"/>
                <a:ext cx="4876340" cy="500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r>
                  <a:rPr lang="en-US" altLang="zh-CN" sz="1100" b="1" dirty="0">
                    <a:ln/>
                    <a:solidFill>
                      <a:schemeClr val="accent3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7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227015" y="3570205"/>
            <a:ext cx="4868985" cy="847073"/>
            <a:chOff x="520218" y="418450"/>
            <a:chExt cx="5658081" cy="984355"/>
          </a:xfrm>
        </p:grpSpPr>
        <p:sp>
          <p:nvSpPr>
            <p:cNvPr id="11" name="矩形: 圆角 10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1301959" y="418450"/>
              <a:ext cx="4876340" cy="984355"/>
              <a:chOff x="1292231" y="418450"/>
              <a:chExt cx="4876340" cy="984355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1292231" y="418450"/>
                <a:ext cx="3295074" cy="536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>
                  <a:defRPr/>
                </a:pPr>
                <a:r>
                  <a:rPr lang="zh-CN" altLang="en-US" sz="2400" b="1" dirty="0" smtClean="0">
                    <a:ln>
                      <a:prstDash val="solid"/>
                    </a:ln>
                    <a:gradFill rotWithShape="1">
                      <a:gsLst>
                        <a:gs pos="0">
                          <a:schemeClr val="accent4">
                            <a:tint val="70000"/>
                            <a:satMod val="200000"/>
                          </a:schemeClr>
                        </a:gs>
                        <a:gs pos="40000">
                          <a:schemeClr val="accent4">
                            <a:tint val="90000"/>
                            <a:satMod val="130000"/>
                          </a:schemeClr>
                        </a:gs>
                        <a:gs pos="50000">
                          <a:schemeClr val="accent4">
                            <a:tint val="90000"/>
                            <a:satMod val="130000"/>
                          </a:schemeClr>
                        </a:gs>
                        <a:gs pos="68000">
                          <a:schemeClr val="accent4">
                            <a:tint val="90000"/>
                            <a:satMod val="130000"/>
                          </a:schemeClr>
                        </a:gs>
                        <a:gs pos="100000">
                          <a:schemeClr val="accent4">
                            <a:tint val="70000"/>
                            <a:satMod val="200000"/>
                          </a:schemeClr>
                        </a:gs>
                      </a:gsLst>
                      <a:lin ang="5400000"/>
                    </a:gradFill>
                    <a:effectLst>
                      <a:outerShdw blurRad="88000" dist="50800" dir="5040000" algn="tl">
                        <a:schemeClr val="accent4">
                          <a:tint val="80000"/>
                          <a:satMod val="250000"/>
                          <a:alpha val="45000"/>
                        </a:schemeClr>
                      </a:outerShdw>
                    </a:effectLst>
                    <a:latin typeface="微软雅黑"/>
                    <a:ea typeface="微软雅黑"/>
                  </a:rPr>
                  <a:t>飞潜器设计历程</a:t>
                </a:r>
                <a:endParaRPr lang="zh-CN" altLang="en-US" sz="2400" b="1" dirty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  <a:latin typeface="微软雅黑"/>
                  <a:ea typeface="微软雅黑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1292231" y="902086"/>
                <a:ext cx="4876340" cy="500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r>
                  <a:rPr lang="en-US" altLang="zh-CN" sz="1100" b="1" dirty="0">
                    <a:ln/>
                    <a:solidFill>
                      <a:schemeClr val="accent3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13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19275" y="2334338"/>
            <a:ext cx="4868985" cy="847073"/>
            <a:chOff x="520218" y="418450"/>
            <a:chExt cx="5658081" cy="984355"/>
          </a:xfrm>
        </p:grpSpPr>
        <p:sp>
          <p:nvSpPr>
            <p:cNvPr id="35" name="矩形: 圆角 34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36" name="组合 35"/>
            <p:cNvGrpSpPr/>
            <p:nvPr/>
          </p:nvGrpSpPr>
          <p:grpSpPr>
            <a:xfrm>
              <a:off x="1301959" y="418450"/>
              <a:ext cx="4876340" cy="984355"/>
              <a:chOff x="1292231" y="418450"/>
              <a:chExt cx="4876340" cy="984355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1292231" y="418450"/>
                <a:ext cx="4824196" cy="5364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>
                  <a:defRPr/>
                </a:pPr>
                <a:r>
                  <a:rPr lang="zh-CN" altLang="en-US" sz="2400" b="1" dirty="0" smtClean="0">
                    <a:ln>
                      <a:prstDash val="solid"/>
                    </a:ln>
                    <a:gradFill rotWithShape="1">
                      <a:gsLst>
                        <a:gs pos="0">
                          <a:schemeClr val="accent4">
                            <a:tint val="70000"/>
                            <a:satMod val="200000"/>
                          </a:schemeClr>
                        </a:gs>
                        <a:gs pos="40000">
                          <a:schemeClr val="accent4">
                            <a:tint val="90000"/>
                            <a:satMod val="130000"/>
                          </a:schemeClr>
                        </a:gs>
                        <a:gs pos="50000">
                          <a:schemeClr val="accent4">
                            <a:tint val="90000"/>
                            <a:satMod val="130000"/>
                          </a:schemeClr>
                        </a:gs>
                        <a:gs pos="68000">
                          <a:schemeClr val="accent4">
                            <a:tint val="90000"/>
                            <a:satMod val="130000"/>
                          </a:schemeClr>
                        </a:gs>
                        <a:gs pos="100000">
                          <a:schemeClr val="accent4">
                            <a:tint val="70000"/>
                            <a:satMod val="200000"/>
                          </a:schemeClr>
                        </a:gs>
                      </a:gsLst>
                      <a:lin ang="5400000"/>
                    </a:gradFill>
                    <a:effectLst>
                      <a:outerShdw blurRad="88000" dist="50800" dir="5040000" algn="tl">
                        <a:schemeClr val="accent4">
                          <a:tint val="80000"/>
                          <a:satMod val="250000"/>
                          <a:alpha val="45000"/>
                        </a:schemeClr>
                      </a:outerShdw>
                    </a:effectLst>
                    <a:latin typeface="微软雅黑"/>
                    <a:ea typeface="微软雅黑"/>
                  </a:rPr>
                  <a:t>第四代飞潜器设计原理</a:t>
                </a:r>
                <a:endParaRPr lang="zh-CN" altLang="en-US" sz="2400" b="1" dirty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  <a:latin typeface="微软雅黑"/>
                  <a:ea typeface="微软雅黑"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1292231" y="902086"/>
                <a:ext cx="4876340" cy="500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r>
                  <a:rPr lang="en-US" altLang="zh-CN" sz="1100" b="1" dirty="0">
                    <a:ln/>
                    <a:solidFill>
                      <a:schemeClr val="accent3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37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19275" y="3570205"/>
            <a:ext cx="4868985" cy="847073"/>
            <a:chOff x="520218" y="418450"/>
            <a:chExt cx="5658081" cy="984355"/>
          </a:xfrm>
        </p:grpSpPr>
        <p:sp>
          <p:nvSpPr>
            <p:cNvPr id="41" name="矩形: 圆角 40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301959" y="418450"/>
              <a:ext cx="4876340" cy="984355"/>
              <a:chOff x="1292231" y="418450"/>
              <a:chExt cx="4876340" cy="984355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1292231" y="418450"/>
                <a:ext cx="3295074" cy="536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>
                    <a:rot lat="0" lon="0" rev="0"/>
                  </a:camera>
                  <a:lightRig rig="glow" dir="t">
                    <a:rot lat="0" lon="0" rev="3600000"/>
                  </a:lightRig>
                </a:scene3d>
                <a:sp3d prstMaterial="softEdge">
                  <a:bevelT w="29210" h="16510"/>
                  <a:contourClr>
                    <a:schemeClr val="accent4">
                      <a:alpha val="95000"/>
                    </a:schemeClr>
                  </a:contourClr>
                </a:sp3d>
              </a:bodyPr>
              <a:lstStyle/>
              <a:p>
                <a:pPr>
                  <a:defRPr/>
                </a:pPr>
                <a:r>
                  <a:rPr lang="zh-CN" altLang="en-US" sz="2400" b="1" dirty="0" smtClean="0">
                    <a:ln>
                      <a:prstDash val="solid"/>
                    </a:ln>
                    <a:gradFill rotWithShape="1">
                      <a:gsLst>
                        <a:gs pos="0">
                          <a:schemeClr val="accent4">
                            <a:tint val="70000"/>
                            <a:satMod val="200000"/>
                          </a:schemeClr>
                        </a:gs>
                        <a:gs pos="40000">
                          <a:schemeClr val="accent4">
                            <a:tint val="90000"/>
                            <a:satMod val="130000"/>
                          </a:schemeClr>
                        </a:gs>
                        <a:gs pos="50000">
                          <a:schemeClr val="accent4">
                            <a:tint val="90000"/>
                            <a:satMod val="130000"/>
                          </a:schemeClr>
                        </a:gs>
                        <a:gs pos="68000">
                          <a:schemeClr val="accent4">
                            <a:tint val="90000"/>
                            <a:satMod val="130000"/>
                          </a:schemeClr>
                        </a:gs>
                        <a:gs pos="100000">
                          <a:schemeClr val="accent4">
                            <a:tint val="70000"/>
                            <a:satMod val="200000"/>
                          </a:schemeClr>
                        </a:gs>
                      </a:gsLst>
                      <a:lin ang="5400000"/>
                    </a:gradFill>
                    <a:effectLst>
                      <a:outerShdw blurRad="88000" dist="50800" dir="5040000" algn="tl">
                        <a:schemeClr val="accent4">
                          <a:tint val="80000"/>
                          <a:satMod val="250000"/>
                          <a:alpha val="45000"/>
                        </a:schemeClr>
                      </a:outerShdw>
                    </a:effectLst>
                    <a:latin typeface="微软雅黑"/>
                    <a:ea typeface="微软雅黑"/>
                  </a:rPr>
                  <a:t>项目成果展示</a:t>
                </a:r>
                <a:endParaRPr lang="zh-CN" altLang="en-US" sz="2400" b="1" dirty="0">
                  <a:ln>
                    <a:prstDash val="solid"/>
                  </a:ln>
                  <a:gradFill rotWithShape="1">
                    <a:gsLst>
                      <a:gs pos="0">
                        <a:schemeClr val="accent4">
                          <a:tint val="70000"/>
                          <a:satMod val="200000"/>
                        </a:schemeClr>
                      </a:gs>
                      <a:gs pos="40000">
                        <a:schemeClr val="accent4">
                          <a:tint val="90000"/>
                          <a:satMod val="130000"/>
                        </a:schemeClr>
                      </a:gs>
                      <a:gs pos="50000">
                        <a:schemeClr val="accent4">
                          <a:tint val="90000"/>
                          <a:satMod val="130000"/>
                        </a:schemeClr>
                      </a:gs>
                      <a:gs pos="68000">
                        <a:schemeClr val="accent4">
                          <a:tint val="90000"/>
                          <a:satMod val="130000"/>
                        </a:schemeClr>
                      </a:gs>
                      <a:gs pos="100000">
                        <a:schemeClr val="accent4">
                          <a:tint val="70000"/>
                          <a:satMod val="200000"/>
                        </a:schemeClr>
                      </a:gs>
                    </a:gsLst>
                    <a:lin ang="5400000"/>
                  </a:gradFill>
                  <a:effectLst>
                    <a:outerShdw blurRad="88000" dist="50800" dir="5040000" algn="tl">
                      <a:schemeClr val="accent4">
                        <a:tint val="80000"/>
                        <a:satMod val="250000"/>
                        <a:alpha val="45000"/>
                      </a:schemeClr>
                    </a:outerShdw>
                  </a:effectLst>
                  <a:latin typeface="微软雅黑"/>
                  <a:ea typeface="微软雅黑"/>
                </a:endParaRPr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1292231" y="902086"/>
                <a:ext cx="4876340" cy="5007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flat" dir="t">
                    <a:rot lat="0" lon="0" rev="18900000"/>
                  </a:lightRig>
                </a:scene3d>
                <a:sp3d extrusionH="31750" contourW="6350" prstMaterial="powder">
                  <a:bevelT w="19050" h="19050" prst="angle"/>
                  <a:contourClr>
                    <a:schemeClr val="accent3">
                      <a:tint val="100000"/>
                      <a:shade val="100000"/>
                      <a:satMod val="100000"/>
                      <a:hueMod val="100000"/>
                    </a:schemeClr>
                  </a:contourClr>
                </a:sp3d>
              </a:bodyPr>
              <a:lstStyle/>
              <a:p>
                <a:r>
                  <a:rPr lang="en-US" altLang="zh-CN" sz="1100" b="1" dirty="0">
                    <a:ln/>
                    <a:solidFill>
                      <a:schemeClr val="accent3"/>
                    </a:soli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43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/>
            </a:p>
          </p:txBody>
        </p:sp>
      </p:grpSp>
    </p:spTree>
    <p:extLst>
      <p:ext uri="{BB962C8B-B14F-4D97-AF65-F5344CB8AC3E}">
        <p14:creationId xmlns="" xmlns:p14="http://schemas.microsoft.com/office/powerpoint/2010/main" val="25843088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5" descr="D:\360data\重要数据\桌面\22222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6827" y="1317515"/>
            <a:ext cx="3455248" cy="2784397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90317" y="1740541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项目介绍</a:t>
            </a: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63462" y="1916832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水下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运动方式</a:t>
            </a:r>
          </a:p>
          <a:p>
            <a:pPr algn="ctr"/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4007496" y="2060848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03</a:t>
            </a:r>
            <a:endParaRPr lang="en-US" altLang="zh-CN" sz="4000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重心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调解装置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151531" y="2204864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04</a:t>
            </a:r>
            <a:endParaRPr lang="en-US" altLang="zh-CN" sz="4000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惯性导航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1397" y="2903934"/>
            <a:ext cx="2962661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10704" y="2865834"/>
            <a:ext cx="3057923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35879" y="3862498"/>
            <a:ext cx="1895722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6203727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3.33333E-6 L 0.47278 0.1217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3" y="608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6.25E-7 -3.33333E-6 L 0.31836 0.1467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1" y="733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0833E-6 -3.33333E-6 L 0.15834 0.1717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85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-3.33333E-6 L -0.00169 0.1967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6" grpId="1" animBg="1"/>
      <p:bldP spid="2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 flipV="1">
            <a:off x="7176261" y="4005064"/>
            <a:ext cx="2703981" cy="15253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6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D69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0"/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12" name="弧形 11"/>
            <p:cNvSpPr/>
            <p:nvPr/>
          </p:nvSpPr>
          <p:spPr>
            <a:xfrm>
              <a:off x="1187908" y="1083137"/>
              <a:ext cx="850421" cy="850420"/>
            </a:xfrm>
            <a:prstGeom prst="arc">
              <a:avLst>
                <a:gd name="adj1" fmla="val 16515091"/>
                <a:gd name="adj2" fmla="val 804209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9108016"/>
                <a:gd name="adj2" fmla="val 94700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3"/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15" name="弧形 14"/>
            <p:cNvSpPr/>
            <p:nvPr/>
          </p:nvSpPr>
          <p:spPr>
            <a:xfrm flipH="1">
              <a:off x="1187908" y="1083137"/>
              <a:ext cx="850421" cy="850420"/>
            </a:xfrm>
            <a:prstGeom prst="arc">
              <a:avLst>
                <a:gd name="adj1" fmla="val 16221398"/>
                <a:gd name="adj2" fmla="val 17074317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/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732279"/>
                <a:gd name="adj2" fmla="val 2508284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 rot="16200000">
            <a:off x="1199002" y="2071679"/>
            <a:ext cx="955230" cy="955228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62FFFF">
                    <a:alpha val="50000"/>
                  </a:srgbClr>
                </a:gs>
                <a:gs pos="82000">
                  <a:srgbClr val="62FFFF">
                    <a:alpha val="2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86064" y="2256906"/>
            <a:ext cx="80353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zh-CN" altLang="en-US" sz="2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组成</a:t>
            </a:r>
            <a:endParaRPr lang="zh-CN" altLang="en-US" sz="2400" b="1" dirty="0">
              <a:ln w="50800"/>
              <a:solidFill>
                <a:schemeClr val="bg1">
                  <a:shade val="50000"/>
                </a:schemeClr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5" name="组合 21"/>
          <p:cNvGrpSpPr/>
          <p:nvPr/>
        </p:nvGrpSpPr>
        <p:grpSpPr>
          <a:xfrm>
            <a:off x="6960207" y="1588325"/>
            <a:ext cx="3600869" cy="2037266"/>
            <a:chOff x="6741985" y="1058669"/>
            <a:chExt cx="4201781" cy="237724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741985" y="1059427"/>
              <a:ext cx="4201781" cy="2376486"/>
            </a:xfrm>
            <a:custGeom>
              <a:avLst/>
              <a:gdLst>
                <a:gd name="connsiteX0" fmla="*/ 447363 w 4171951"/>
                <a:gd name="connsiteY0" fmla="*/ 0 h 2376486"/>
                <a:gd name="connsiteX1" fmla="*/ 3726490 w 4171951"/>
                <a:gd name="connsiteY1" fmla="*/ 0 h 2376486"/>
                <a:gd name="connsiteX2" fmla="*/ 3714122 w 4171951"/>
                <a:gd name="connsiteY2" fmla="*/ 12368 h 2376486"/>
                <a:gd name="connsiteX3" fmla="*/ 4106526 w 4171951"/>
                <a:gd name="connsiteY3" fmla="*/ 12368 h 2376486"/>
                <a:gd name="connsiteX4" fmla="*/ 4162546 w 4171951"/>
                <a:gd name="connsiteY4" fmla="*/ 68387 h 2376486"/>
                <a:gd name="connsiteX5" fmla="*/ 4162545 w 4171951"/>
                <a:gd name="connsiteY5" fmla="*/ 429749 h 2376486"/>
                <a:gd name="connsiteX6" fmla="*/ 4171951 w 4171951"/>
                <a:gd name="connsiteY6" fmla="*/ 439155 h 2376486"/>
                <a:gd name="connsiteX7" fmla="*/ 4171951 w 4171951"/>
                <a:gd name="connsiteY7" fmla="*/ 1938848 h 2376486"/>
                <a:gd name="connsiteX8" fmla="*/ 4162545 w 4171951"/>
                <a:gd name="connsiteY8" fmla="*/ 1948254 h 2376486"/>
                <a:gd name="connsiteX9" fmla="*/ 4162546 w 4171951"/>
                <a:gd name="connsiteY9" fmla="*/ 2309616 h 2376486"/>
                <a:gd name="connsiteX10" fmla="*/ 4106526 w 4171951"/>
                <a:gd name="connsiteY10" fmla="*/ 2365635 h 2376486"/>
                <a:gd name="connsiteX11" fmla="*/ 3714122 w 4171951"/>
                <a:gd name="connsiteY11" fmla="*/ 2365635 h 2376486"/>
                <a:gd name="connsiteX12" fmla="*/ 3724973 w 4171951"/>
                <a:gd name="connsiteY12" fmla="*/ 2376486 h 2376486"/>
                <a:gd name="connsiteX13" fmla="*/ 448880 w 4171951"/>
                <a:gd name="connsiteY13" fmla="*/ 2376486 h 2376486"/>
                <a:gd name="connsiteX14" fmla="*/ 459730 w 4171951"/>
                <a:gd name="connsiteY14" fmla="*/ 2365635 h 2376486"/>
                <a:gd name="connsiteX15" fmla="*/ 67326 w 4171951"/>
                <a:gd name="connsiteY15" fmla="*/ 2365635 h 2376486"/>
                <a:gd name="connsiteX16" fmla="*/ 11306 w 4171951"/>
                <a:gd name="connsiteY16" fmla="*/ 2309616 h 2376486"/>
                <a:gd name="connsiteX17" fmla="*/ 11307 w 4171951"/>
                <a:gd name="connsiteY17" fmla="*/ 1948254 h 2376486"/>
                <a:gd name="connsiteX18" fmla="*/ 0 w 4171951"/>
                <a:gd name="connsiteY18" fmla="*/ 1936947 h 2376486"/>
                <a:gd name="connsiteX19" fmla="*/ 0 w 4171951"/>
                <a:gd name="connsiteY19" fmla="*/ 441057 h 2376486"/>
                <a:gd name="connsiteX20" fmla="*/ 11307 w 4171951"/>
                <a:gd name="connsiteY20" fmla="*/ 429749 h 2376486"/>
                <a:gd name="connsiteX21" fmla="*/ 11306 w 4171951"/>
                <a:gd name="connsiteY21" fmla="*/ 68387 h 2376486"/>
                <a:gd name="connsiteX22" fmla="*/ 67326 w 4171951"/>
                <a:gd name="connsiteY22" fmla="*/ 12368 h 2376486"/>
                <a:gd name="connsiteX23" fmla="*/ 459730 w 4171951"/>
                <a:gd name="connsiteY23" fmla="*/ 12368 h 237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71951" h="2376486">
                  <a:moveTo>
                    <a:pt x="447363" y="0"/>
                  </a:moveTo>
                  <a:lnTo>
                    <a:pt x="3726490" y="0"/>
                  </a:lnTo>
                  <a:lnTo>
                    <a:pt x="3714122" y="12368"/>
                  </a:lnTo>
                  <a:lnTo>
                    <a:pt x="4106526" y="12368"/>
                  </a:lnTo>
                  <a:lnTo>
                    <a:pt x="4162546" y="68387"/>
                  </a:lnTo>
                  <a:lnTo>
                    <a:pt x="4162545" y="429749"/>
                  </a:lnTo>
                  <a:lnTo>
                    <a:pt x="4171951" y="439155"/>
                  </a:lnTo>
                  <a:lnTo>
                    <a:pt x="4171951" y="1938848"/>
                  </a:lnTo>
                  <a:lnTo>
                    <a:pt x="4162545" y="1948254"/>
                  </a:lnTo>
                  <a:lnTo>
                    <a:pt x="4162546" y="2309616"/>
                  </a:lnTo>
                  <a:lnTo>
                    <a:pt x="4106526" y="2365635"/>
                  </a:lnTo>
                  <a:lnTo>
                    <a:pt x="3714122" y="2365635"/>
                  </a:lnTo>
                  <a:lnTo>
                    <a:pt x="3724973" y="2376486"/>
                  </a:lnTo>
                  <a:lnTo>
                    <a:pt x="448880" y="2376486"/>
                  </a:lnTo>
                  <a:lnTo>
                    <a:pt x="459730" y="2365635"/>
                  </a:lnTo>
                  <a:lnTo>
                    <a:pt x="67326" y="2365635"/>
                  </a:lnTo>
                  <a:lnTo>
                    <a:pt x="11306" y="2309616"/>
                  </a:lnTo>
                  <a:lnTo>
                    <a:pt x="11307" y="1948254"/>
                  </a:lnTo>
                  <a:lnTo>
                    <a:pt x="0" y="1936947"/>
                  </a:lnTo>
                  <a:lnTo>
                    <a:pt x="0" y="441057"/>
                  </a:lnTo>
                  <a:lnTo>
                    <a:pt x="11307" y="429749"/>
                  </a:lnTo>
                  <a:lnTo>
                    <a:pt x="11306" y="68387"/>
                  </a:lnTo>
                  <a:lnTo>
                    <a:pt x="67326" y="12368"/>
                  </a:lnTo>
                  <a:lnTo>
                    <a:pt x="459730" y="12368"/>
                  </a:lnTo>
                  <a:close/>
                </a:path>
              </a:pathLst>
            </a:custGeom>
          </p:spPr>
        </p:pic>
        <p:sp>
          <p:nvSpPr>
            <p:cNvPr id="24" name="矩形 23"/>
            <p:cNvSpPr/>
            <p:nvPr/>
          </p:nvSpPr>
          <p:spPr>
            <a:xfrm>
              <a:off x="6760066" y="1058669"/>
              <a:ext cx="4171951" cy="237648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任意多边形 90"/>
          <p:cNvSpPr/>
          <p:nvPr/>
        </p:nvSpPr>
        <p:spPr>
          <a:xfrm>
            <a:off x="6672138" y="1412776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91"/>
          <p:cNvSpPr/>
          <p:nvPr/>
        </p:nvSpPr>
        <p:spPr>
          <a:xfrm flipH="1">
            <a:off x="10427238" y="1412776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92"/>
          <p:cNvSpPr/>
          <p:nvPr/>
        </p:nvSpPr>
        <p:spPr>
          <a:xfrm flipV="1">
            <a:off x="6672138" y="3379174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93"/>
          <p:cNvSpPr/>
          <p:nvPr/>
        </p:nvSpPr>
        <p:spPr>
          <a:xfrm flipH="1" flipV="1">
            <a:off x="10427238" y="3379174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29"/>
          <p:cNvGrpSpPr/>
          <p:nvPr/>
        </p:nvGrpSpPr>
        <p:grpSpPr>
          <a:xfrm>
            <a:off x="1179203" y="4345501"/>
            <a:ext cx="850422" cy="850420"/>
            <a:chOff x="10072070" y="3804565"/>
            <a:chExt cx="850422" cy="850420"/>
          </a:xfrm>
        </p:grpSpPr>
        <p:sp>
          <p:nvSpPr>
            <p:cNvPr id="31" name="弧形 30"/>
            <p:cNvSpPr/>
            <p:nvPr/>
          </p:nvSpPr>
          <p:spPr>
            <a:xfrm flipH="1">
              <a:off x="10072070" y="3804565"/>
              <a:ext cx="850421" cy="850420"/>
            </a:xfrm>
            <a:prstGeom prst="arc">
              <a:avLst>
                <a:gd name="adj1" fmla="val 16515091"/>
                <a:gd name="adj2" fmla="val 804209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>
              <a:off x="10072071" y="3804565"/>
              <a:ext cx="850421" cy="850420"/>
            </a:xfrm>
            <a:prstGeom prst="arc">
              <a:avLst>
                <a:gd name="adj1" fmla="val 19108016"/>
                <a:gd name="adj2" fmla="val 94700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32"/>
          <p:cNvGrpSpPr/>
          <p:nvPr/>
        </p:nvGrpSpPr>
        <p:grpSpPr>
          <a:xfrm>
            <a:off x="1179203" y="4345501"/>
            <a:ext cx="850422" cy="850420"/>
            <a:chOff x="10072070" y="3804565"/>
            <a:chExt cx="850422" cy="850420"/>
          </a:xfrm>
        </p:grpSpPr>
        <p:sp>
          <p:nvSpPr>
            <p:cNvPr id="34" name="弧形 33"/>
            <p:cNvSpPr/>
            <p:nvPr/>
          </p:nvSpPr>
          <p:spPr>
            <a:xfrm>
              <a:off x="10072070" y="3804565"/>
              <a:ext cx="850421" cy="850420"/>
            </a:xfrm>
            <a:prstGeom prst="arc">
              <a:avLst>
                <a:gd name="adj1" fmla="val 16221398"/>
                <a:gd name="adj2" fmla="val 17074317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弧形 34"/>
            <p:cNvSpPr/>
            <p:nvPr/>
          </p:nvSpPr>
          <p:spPr>
            <a:xfrm>
              <a:off x="10072071" y="3804565"/>
              <a:ext cx="850421" cy="850420"/>
            </a:xfrm>
            <a:prstGeom prst="arc">
              <a:avLst>
                <a:gd name="adj1" fmla="val 1732279"/>
                <a:gd name="adj2" fmla="val 2508284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 rot="5400000" flipH="1">
            <a:off x="1126800" y="4293097"/>
            <a:ext cx="955230" cy="955228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62FFFF">
                    <a:alpha val="50000"/>
                  </a:srgbClr>
                </a:gs>
                <a:gs pos="82000">
                  <a:srgbClr val="62FFFF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 flipH="1">
            <a:off x="1198631" y="4478324"/>
            <a:ext cx="803530" cy="4616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/>
          <a:p>
            <a:pPr algn="ctr"/>
            <a:r>
              <a:rPr lang="zh-CN" altLang="en-US" sz="2400" b="1" dirty="0" smtClean="0">
                <a:ln w="50800"/>
                <a:solidFill>
                  <a:schemeClr val="bg1">
                    <a:shade val="50000"/>
                  </a:schemeClr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作用</a:t>
            </a:r>
            <a:endParaRPr lang="zh-CN" altLang="en-US" sz="2400" b="1" dirty="0">
              <a:ln w="50800"/>
              <a:solidFill>
                <a:schemeClr val="bg1">
                  <a:shade val="50000"/>
                </a:schemeClr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8" name="组合 39"/>
          <p:cNvGrpSpPr/>
          <p:nvPr/>
        </p:nvGrpSpPr>
        <p:grpSpPr>
          <a:xfrm>
            <a:off x="6965758" y="4158110"/>
            <a:ext cx="3575306" cy="2036616"/>
            <a:chOff x="1177432" y="3793750"/>
            <a:chExt cx="4171951" cy="2376486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82183" y="3793750"/>
              <a:ext cx="4162448" cy="2376486"/>
            </a:xfrm>
            <a:custGeom>
              <a:avLst/>
              <a:gdLst>
                <a:gd name="connsiteX0" fmla="*/ 447363 w 4171951"/>
                <a:gd name="connsiteY0" fmla="*/ 0 h 2376486"/>
                <a:gd name="connsiteX1" fmla="*/ 3726490 w 4171951"/>
                <a:gd name="connsiteY1" fmla="*/ 0 h 2376486"/>
                <a:gd name="connsiteX2" fmla="*/ 3714122 w 4171951"/>
                <a:gd name="connsiteY2" fmla="*/ 12368 h 2376486"/>
                <a:gd name="connsiteX3" fmla="*/ 4106526 w 4171951"/>
                <a:gd name="connsiteY3" fmla="*/ 12368 h 2376486"/>
                <a:gd name="connsiteX4" fmla="*/ 4162546 w 4171951"/>
                <a:gd name="connsiteY4" fmla="*/ 68387 h 2376486"/>
                <a:gd name="connsiteX5" fmla="*/ 4162545 w 4171951"/>
                <a:gd name="connsiteY5" fmla="*/ 429749 h 2376486"/>
                <a:gd name="connsiteX6" fmla="*/ 4171951 w 4171951"/>
                <a:gd name="connsiteY6" fmla="*/ 439155 h 2376486"/>
                <a:gd name="connsiteX7" fmla="*/ 4171951 w 4171951"/>
                <a:gd name="connsiteY7" fmla="*/ 1938848 h 2376486"/>
                <a:gd name="connsiteX8" fmla="*/ 4162545 w 4171951"/>
                <a:gd name="connsiteY8" fmla="*/ 1948254 h 2376486"/>
                <a:gd name="connsiteX9" fmla="*/ 4162546 w 4171951"/>
                <a:gd name="connsiteY9" fmla="*/ 2309616 h 2376486"/>
                <a:gd name="connsiteX10" fmla="*/ 4106526 w 4171951"/>
                <a:gd name="connsiteY10" fmla="*/ 2365635 h 2376486"/>
                <a:gd name="connsiteX11" fmla="*/ 3714122 w 4171951"/>
                <a:gd name="connsiteY11" fmla="*/ 2365635 h 2376486"/>
                <a:gd name="connsiteX12" fmla="*/ 3724973 w 4171951"/>
                <a:gd name="connsiteY12" fmla="*/ 2376486 h 2376486"/>
                <a:gd name="connsiteX13" fmla="*/ 448880 w 4171951"/>
                <a:gd name="connsiteY13" fmla="*/ 2376486 h 2376486"/>
                <a:gd name="connsiteX14" fmla="*/ 459730 w 4171951"/>
                <a:gd name="connsiteY14" fmla="*/ 2365635 h 2376486"/>
                <a:gd name="connsiteX15" fmla="*/ 67326 w 4171951"/>
                <a:gd name="connsiteY15" fmla="*/ 2365635 h 2376486"/>
                <a:gd name="connsiteX16" fmla="*/ 11306 w 4171951"/>
                <a:gd name="connsiteY16" fmla="*/ 2309616 h 2376486"/>
                <a:gd name="connsiteX17" fmla="*/ 11307 w 4171951"/>
                <a:gd name="connsiteY17" fmla="*/ 1948254 h 2376486"/>
                <a:gd name="connsiteX18" fmla="*/ 0 w 4171951"/>
                <a:gd name="connsiteY18" fmla="*/ 1936947 h 2376486"/>
                <a:gd name="connsiteX19" fmla="*/ 0 w 4171951"/>
                <a:gd name="connsiteY19" fmla="*/ 441057 h 2376486"/>
                <a:gd name="connsiteX20" fmla="*/ 11307 w 4171951"/>
                <a:gd name="connsiteY20" fmla="*/ 429749 h 2376486"/>
                <a:gd name="connsiteX21" fmla="*/ 11306 w 4171951"/>
                <a:gd name="connsiteY21" fmla="*/ 68387 h 2376486"/>
                <a:gd name="connsiteX22" fmla="*/ 67326 w 4171951"/>
                <a:gd name="connsiteY22" fmla="*/ 12368 h 2376486"/>
                <a:gd name="connsiteX23" fmla="*/ 459730 w 4171951"/>
                <a:gd name="connsiteY23" fmla="*/ 12368 h 237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71951" h="2376486">
                  <a:moveTo>
                    <a:pt x="447363" y="0"/>
                  </a:moveTo>
                  <a:lnTo>
                    <a:pt x="3726490" y="0"/>
                  </a:lnTo>
                  <a:lnTo>
                    <a:pt x="3714122" y="12368"/>
                  </a:lnTo>
                  <a:lnTo>
                    <a:pt x="4106526" y="12368"/>
                  </a:lnTo>
                  <a:lnTo>
                    <a:pt x="4162546" y="68387"/>
                  </a:lnTo>
                  <a:lnTo>
                    <a:pt x="4162545" y="429749"/>
                  </a:lnTo>
                  <a:lnTo>
                    <a:pt x="4171951" y="439155"/>
                  </a:lnTo>
                  <a:lnTo>
                    <a:pt x="4171951" y="1938848"/>
                  </a:lnTo>
                  <a:lnTo>
                    <a:pt x="4162545" y="1948254"/>
                  </a:lnTo>
                  <a:lnTo>
                    <a:pt x="4162546" y="2309616"/>
                  </a:lnTo>
                  <a:lnTo>
                    <a:pt x="4106526" y="2365635"/>
                  </a:lnTo>
                  <a:lnTo>
                    <a:pt x="3714122" y="2365635"/>
                  </a:lnTo>
                  <a:lnTo>
                    <a:pt x="3724973" y="2376486"/>
                  </a:lnTo>
                  <a:lnTo>
                    <a:pt x="448880" y="2376486"/>
                  </a:lnTo>
                  <a:lnTo>
                    <a:pt x="459730" y="2365635"/>
                  </a:lnTo>
                  <a:lnTo>
                    <a:pt x="67326" y="2365635"/>
                  </a:lnTo>
                  <a:lnTo>
                    <a:pt x="11306" y="2309616"/>
                  </a:lnTo>
                  <a:lnTo>
                    <a:pt x="11307" y="1948254"/>
                  </a:lnTo>
                  <a:lnTo>
                    <a:pt x="0" y="1936947"/>
                  </a:lnTo>
                  <a:lnTo>
                    <a:pt x="0" y="441057"/>
                  </a:lnTo>
                  <a:lnTo>
                    <a:pt x="11307" y="429749"/>
                  </a:lnTo>
                  <a:lnTo>
                    <a:pt x="11306" y="68387"/>
                  </a:lnTo>
                  <a:lnTo>
                    <a:pt x="67326" y="12368"/>
                  </a:lnTo>
                  <a:lnTo>
                    <a:pt x="459730" y="12368"/>
                  </a:lnTo>
                  <a:close/>
                </a:path>
              </a:pathLst>
            </a:custGeom>
          </p:spPr>
        </p:pic>
        <p:sp>
          <p:nvSpPr>
            <p:cNvPr id="42" name="矩形 41"/>
            <p:cNvSpPr/>
            <p:nvPr/>
          </p:nvSpPr>
          <p:spPr>
            <a:xfrm>
              <a:off x="1177432" y="3793750"/>
              <a:ext cx="4171951" cy="237648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任意多边形 101"/>
          <p:cNvSpPr/>
          <p:nvPr/>
        </p:nvSpPr>
        <p:spPr>
          <a:xfrm flipH="1">
            <a:off x="10416410" y="3981857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102"/>
          <p:cNvSpPr/>
          <p:nvPr/>
        </p:nvSpPr>
        <p:spPr>
          <a:xfrm>
            <a:off x="6661310" y="3981857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103"/>
          <p:cNvSpPr/>
          <p:nvPr/>
        </p:nvSpPr>
        <p:spPr>
          <a:xfrm flipH="1" flipV="1">
            <a:off x="10416410" y="5948255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104"/>
          <p:cNvSpPr/>
          <p:nvPr/>
        </p:nvSpPr>
        <p:spPr>
          <a:xfrm flipV="1">
            <a:off x="6661310" y="5948255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1301959" y="418451"/>
            <a:ext cx="329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latin typeface="微软雅黑" pitchFamily="34" charset="-122"/>
                <a:ea typeface="微软雅黑" pitchFamily="34" charset="-122"/>
              </a:rPr>
              <a:t>重心调解装置</a:t>
            </a:r>
            <a:endParaRPr kumimoji="0" lang="zh-CN" altLang="en-US" sz="2800" b="1" i="0" u="none" strike="noStrike" kern="1200" normalizeH="0" baseline="0" noProof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9" name="组合 46"/>
          <p:cNvGrpSpPr/>
          <p:nvPr/>
        </p:nvGrpSpPr>
        <p:grpSpPr>
          <a:xfrm>
            <a:off x="2495131" y="2060848"/>
            <a:ext cx="3214284" cy="1331353"/>
            <a:chOff x="-2286766" y="1787957"/>
            <a:chExt cx="3214284" cy="1331353"/>
          </a:xfrm>
        </p:grpSpPr>
        <p:sp>
          <p:nvSpPr>
            <p:cNvPr id="57" name="矩形 56"/>
            <p:cNvSpPr/>
            <p:nvPr/>
          </p:nvSpPr>
          <p:spPr>
            <a:xfrm>
              <a:off x="-2286766" y="2140581"/>
              <a:ext cx="3214284" cy="9787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1" spc="150" dirty="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Arial"/>
                  <a:ea typeface="微软雅黑"/>
                </a:rPr>
                <a:t>主要由步进电机、锂电池、联轴节、梯形螺杆、梯形螺母、电池座、运动导轨、止推轴承组成。通过对步进电机的精准转速控制调节重心。</a:t>
              </a:r>
              <a:endParaRPr lang="zh-CN" altLang="en-US" sz="1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ea typeface="微软雅黑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2286766" y="1787957"/>
              <a:ext cx="1954381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Arial"/>
                  <a:ea typeface="微软雅黑"/>
                </a:rPr>
                <a:t>重物</a:t>
              </a:r>
              <a:r>
                <a:rPr lang="en-US" altLang="zh-CN" b="1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Arial"/>
                  <a:ea typeface="微软雅黑"/>
                </a:rPr>
                <a:t>--------</a:t>
              </a:r>
              <a:r>
                <a:rPr lang="zh-CN" altLang="en-US" b="1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Arial"/>
                  <a:ea typeface="微软雅黑"/>
                </a:rPr>
                <a:t>锂电池</a:t>
              </a:r>
              <a:endParaRPr lang="zh-CN" altLang="en-US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"/>
                <a:ea typeface="微软雅黑"/>
              </a:endParaRPr>
            </a:p>
          </p:txBody>
        </p:sp>
      </p:grpSp>
      <p:grpSp>
        <p:nvGrpSpPr>
          <p:cNvPr id="10" name="组合 46"/>
          <p:cNvGrpSpPr/>
          <p:nvPr/>
        </p:nvGrpSpPr>
        <p:grpSpPr>
          <a:xfrm>
            <a:off x="2423113" y="4365105"/>
            <a:ext cx="3416320" cy="1552953"/>
            <a:chOff x="-2286766" y="1787957"/>
            <a:chExt cx="3416319" cy="1552953"/>
          </a:xfrm>
        </p:grpSpPr>
        <p:sp>
          <p:nvSpPr>
            <p:cNvPr id="48" name="矩形 47"/>
            <p:cNvSpPr/>
            <p:nvPr/>
          </p:nvSpPr>
          <p:spPr>
            <a:xfrm>
              <a:off x="-2286766" y="2140581"/>
              <a:ext cx="3214284" cy="12003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soft" dir="t">
                  <a:rot lat="0" lon="0" rev="10800000"/>
                </a:lightRig>
              </a:scene3d>
              <a:sp3d>
                <a:bevelT w="27940" h="12700"/>
                <a:contourClr>
                  <a:srgbClr val="DDDDDD"/>
                </a:contourClr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1" spc="150" dirty="0" smtClean="0">
                  <a:ln w="11430"/>
                  <a:solidFill>
                    <a:srgbClr val="F8F8F8"/>
                  </a:solidFill>
                  <a:effectLst>
                    <a:outerShdw blurRad="25400" algn="tl" rotWithShape="0">
                      <a:srgbClr val="000000">
                        <a:alpha val="43000"/>
                      </a:srgbClr>
                    </a:outerShdw>
                  </a:effectLst>
                  <a:latin typeface="Arial"/>
                  <a:ea typeface="微软雅黑"/>
                </a:rPr>
                <a:t>空中通过调节重心产生前后运动的侧向力；水面通过调节重心靠下保证水面稳定性，为起飞提供条件；水下通过调节重心控制水翼攻角，实现俯仰、悬停运动。</a:t>
              </a:r>
              <a:endParaRPr lang="zh-CN" altLang="en-US" sz="1200" b="1" spc="150" dirty="0">
                <a:ln w="11430"/>
                <a:solidFill>
                  <a:srgbClr val="F8F8F8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Arial"/>
                <a:ea typeface="微软雅黑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-2286766" y="1787957"/>
              <a:ext cx="3416319" cy="4247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ln w="900" cmpd="sng">
                    <a:solidFill>
                      <a:schemeClr val="accent1">
                        <a:satMod val="190000"/>
                        <a:alpha val="55000"/>
                      </a:schemeClr>
                    </a:solidFill>
                    <a:prstDash val="solid"/>
                  </a:ln>
                  <a:solidFill>
                    <a:schemeClr val="accent1">
                      <a:satMod val="200000"/>
                      <a:tint val="3000"/>
                    </a:schemeClr>
                  </a:solidFill>
                  <a:effectLst>
                    <a:innerShdw blurRad="101600" dist="76200" dir="5400000">
                      <a:schemeClr val="accent1">
                        <a:satMod val="190000"/>
                        <a:tint val="100000"/>
                        <a:alpha val="74000"/>
                      </a:schemeClr>
                    </a:innerShdw>
                  </a:effectLst>
                  <a:latin typeface="Arial"/>
                  <a:ea typeface="微软雅黑"/>
                </a:rPr>
                <a:t>空中转向、水面姿态、水下俯仰</a:t>
              </a:r>
              <a:endParaRPr lang="zh-CN" altLang="en-US" b="1" dirty="0">
                <a:ln w="900" cmpd="sng">
                  <a:solidFill>
                    <a:schemeClr val="accent1">
                      <a:satMod val="190000"/>
                      <a:alpha val="55000"/>
                    </a:schemeClr>
                  </a:solidFill>
                  <a:prstDash val="solid"/>
                </a:ln>
                <a:solidFill>
                  <a:schemeClr val="accent1">
                    <a:satMod val="200000"/>
                    <a:tint val="3000"/>
                  </a:schemeClr>
                </a:solidFill>
                <a:effectLst>
                  <a:innerShdw blurRad="101600" dist="76200" dir="5400000">
                    <a:schemeClr val="accent1">
                      <a:satMod val="190000"/>
                      <a:tint val="100000"/>
                      <a:alpha val="74000"/>
                    </a:schemeClr>
                  </a:innerShdw>
                </a:effectLst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430619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900"/>
                            </p:stCondLst>
                            <p:childTnLst>
                              <p:par>
                                <p:cTn id="7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450"/>
                            </p:stCondLst>
                            <p:childTnLst>
                              <p:par>
                                <p:cTn id="8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3950"/>
                            </p:stCondLst>
                            <p:childTnLst>
                              <p:par>
                                <p:cTn id="10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450"/>
                            </p:stCondLst>
                            <p:childTnLst>
                              <p:par>
                                <p:cTn id="1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5" grpId="0" animBg="1"/>
      <p:bldP spid="26" grpId="0" animBg="1"/>
      <p:bldP spid="27" grpId="0" animBg="1"/>
      <p:bldP spid="28" grpId="0" animBg="1"/>
      <p:bldP spid="36" grpId="0" animBg="1"/>
      <p:bldP spid="39" grpId="0"/>
      <p:bldP spid="43" grpId="0" animBg="1"/>
      <p:bldP spid="44" grpId="0" animBg="1"/>
      <p:bldP spid="45" grpId="0" animBg="1"/>
      <p:bldP spid="4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6" descr="D:\360data\重要数据\桌面\11111111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86827" y="1317515"/>
            <a:ext cx="3455248" cy="2784397"/>
          </a:xfrm>
          <a:prstGeom prst="rect">
            <a:avLst/>
          </a:prstGeom>
          <a:noFill/>
          <a:effectLst>
            <a:outerShdw blurRad="190500" algn="tl" rotWithShape="0">
              <a:schemeClr val="tx2">
                <a:lumMod val="60000"/>
                <a:lumOff val="40000"/>
                <a:alpha val="52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AutoShape 24"/>
          <p:cNvSpPr>
            <a:spLocks noChangeArrowheads="1"/>
          </p:cNvSpPr>
          <p:nvPr/>
        </p:nvSpPr>
        <p:spPr bwMode="auto">
          <a:xfrm>
            <a:off x="3690317" y="1740541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>
                <a:solidFill>
                  <a:prstClr val="white"/>
                </a:solidFill>
                <a:latin typeface="Pirulen" pitchFamily="2" charset="0"/>
              </a:rPr>
              <a:t>01</a:t>
            </a: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共轴双旋翼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飞行方式</a:t>
            </a:r>
          </a:p>
        </p:txBody>
      </p:sp>
      <p:sp>
        <p:nvSpPr>
          <p:cNvPr id="25" name="AutoShape 24"/>
          <p:cNvSpPr>
            <a:spLocks noChangeArrowheads="1"/>
          </p:cNvSpPr>
          <p:nvPr/>
        </p:nvSpPr>
        <p:spPr bwMode="auto">
          <a:xfrm>
            <a:off x="3863462" y="1916832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02</a:t>
            </a:r>
            <a:endParaRPr lang="en-US" altLang="zh-CN" sz="4000" i="1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水下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运动方式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AutoShape 24"/>
          <p:cNvSpPr>
            <a:spLocks noChangeArrowheads="1"/>
          </p:cNvSpPr>
          <p:nvPr/>
        </p:nvSpPr>
        <p:spPr bwMode="auto">
          <a:xfrm>
            <a:off x="4007496" y="2060848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03</a:t>
            </a:r>
            <a:endParaRPr lang="en-US" altLang="zh-CN" sz="4000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重心</a:t>
            </a:r>
            <a:endParaRPr lang="en-US" altLang="zh-CN" dirty="0" smtClean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调解装置</a:t>
            </a:r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AutoShape 24"/>
          <p:cNvSpPr>
            <a:spLocks noChangeArrowheads="1"/>
          </p:cNvSpPr>
          <p:nvPr/>
        </p:nvSpPr>
        <p:spPr bwMode="auto">
          <a:xfrm>
            <a:off x="4151531" y="2204864"/>
            <a:ext cx="1686088" cy="2121956"/>
          </a:xfrm>
          <a:prstGeom prst="flowChartPunchedCard">
            <a:avLst/>
          </a:prstGeom>
          <a:solidFill>
            <a:srgbClr val="41A0DA">
              <a:alpha val="60000"/>
            </a:srgbClr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wrap="none" tIns="0" bIns="684000" anchor="ctr"/>
          <a:lstStyle/>
          <a:p>
            <a:pPr lvl="0" algn="ctr"/>
            <a:r>
              <a:rPr lang="en-US" altLang="zh-CN" sz="4000" dirty="0" smtClean="0">
                <a:solidFill>
                  <a:prstClr val="white"/>
                </a:solidFill>
                <a:latin typeface="Pirulen" pitchFamily="2" charset="0"/>
              </a:rPr>
              <a:t>04</a:t>
            </a:r>
            <a:endParaRPr lang="en-US" altLang="zh-CN" sz="4000" dirty="0">
              <a:solidFill>
                <a:prstClr val="white"/>
              </a:solidFill>
              <a:latin typeface="Pirulen" pitchFamily="2" charset="0"/>
            </a:endParaRPr>
          </a:p>
          <a:p>
            <a:pPr algn="ctr"/>
            <a:r>
              <a:rPr lang="zh-CN" altLang="en-US" dirty="0" smtClean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惯性导航</a:t>
            </a:r>
          </a:p>
          <a:p>
            <a:pPr algn="ctr"/>
            <a:endParaRPr lang="zh-CN" altLang="en-US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075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41397" y="2903934"/>
            <a:ext cx="2962661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10704" y="2865834"/>
            <a:ext cx="3057923" cy="401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840903" y="3862498"/>
            <a:ext cx="1895722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7814818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14" dur="500" fill="hold"/>
                                        <p:tgtEl>
                                          <p:spTgt spid="30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16" dur="500" fill="hold"/>
                                        <p:tgtEl>
                                          <p:spTgt spid="30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3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3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-3.33333E-6 L 0.47278 0.1217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633" y="6088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6.25E-7 -3.33333E-6 L 0.31836 0.14676 " pathEditMode="relative" rAng="0" ptsTypes="AA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911" y="733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0833E-6 -3.33333E-6 L 0.15834 0.17176 " pathEditMode="relative" rAng="0" ptsTypes="AA">
                                      <p:cBhvr>
                                        <p:cTn id="2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917" y="858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4.79167E-6 -3.33333E-6 L -0.00169 0.19676 " pathEditMode="relative" rAng="0" ptsTypes="AA">
                                      <p:cBhvr>
                                        <p:cTn id="3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9838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2" presetClass="entr" presetSubtype="4" decel="10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xit" presetSubtype="2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2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7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6" hidden="1"/>
          <p:cNvSpPr>
            <a:spLocks/>
          </p:cNvSpPr>
          <p:nvPr/>
        </p:nvSpPr>
        <p:spPr bwMode="auto">
          <a:xfrm>
            <a:off x="2322710" y="2712798"/>
            <a:ext cx="924392" cy="916898"/>
          </a:xfrm>
          <a:custGeom>
            <a:avLst/>
            <a:gdLst>
              <a:gd name="T0" fmla="*/ 2 w 159"/>
              <a:gd name="T1" fmla="*/ 0 h 158"/>
              <a:gd name="T2" fmla="*/ 0 w 159"/>
              <a:gd name="T3" fmla="*/ 0 h 158"/>
              <a:gd name="T4" fmla="*/ 0 w 159"/>
              <a:gd name="T5" fmla="*/ 6 h 158"/>
              <a:gd name="T6" fmla="*/ 0 w 159"/>
              <a:gd name="T7" fmla="*/ 106 h 158"/>
              <a:gd name="T8" fmla="*/ 0 w 159"/>
              <a:gd name="T9" fmla="*/ 158 h 158"/>
              <a:gd name="T10" fmla="*/ 159 w 159"/>
              <a:gd name="T11" fmla="*/ 158 h 158"/>
              <a:gd name="T12" fmla="*/ 159 w 159"/>
              <a:gd name="T13" fmla="*/ 157 h 158"/>
              <a:gd name="T14" fmla="*/ 2 w 159"/>
              <a:gd name="T15" fmla="*/ 0 h 1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59" h="158">
                <a:moveTo>
                  <a:pt x="2" y="0"/>
                </a:moveTo>
                <a:cubicBezTo>
                  <a:pt x="1" y="0"/>
                  <a:pt x="1" y="0"/>
                  <a:pt x="0" y="0"/>
                </a:cubicBezTo>
                <a:cubicBezTo>
                  <a:pt x="0" y="6"/>
                  <a:pt x="0" y="6"/>
                  <a:pt x="0" y="6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58"/>
                  <a:pt x="0" y="158"/>
                  <a:pt x="0" y="158"/>
                </a:cubicBezTo>
                <a:cubicBezTo>
                  <a:pt x="159" y="158"/>
                  <a:pt x="159" y="158"/>
                  <a:pt x="159" y="158"/>
                </a:cubicBezTo>
                <a:cubicBezTo>
                  <a:pt x="159" y="157"/>
                  <a:pt x="159" y="157"/>
                  <a:pt x="159" y="157"/>
                </a:cubicBezTo>
                <a:cubicBezTo>
                  <a:pt x="159" y="70"/>
                  <a:pt x="89" y="0"/>
                  <a:pt x="2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29" name="矩形 5628"/>
          <p:cNvSpPr/>
          <p:nvPr/>
        </p:nvSpPr>
        <p:spPr>
          <a:xfrm>
            <a:off x="0" y="5229200"/>
            <a:ext cx="2896591" cy="648072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惯性导航</a:t>
            </a:r>
            <a:endParaRPr lang="zh-CN" altLang="en-US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31" name="矩形 5630"/>
          <p:cNvSpPr/>
          <p:nvPr/>
        </p:nvSpPr>
        <p:spPr>
          <a:xfrm>
            <a:off x="2237705" y="3645025"/>
            <a:ext cx="658886" cy="2232249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矩形 192"/>
          <p:cNvSpPr/>
          <p:nvPr/>
        </p:nvSpPr>
        <p:spPr>
          <a:xfrm>
            <a:off x="2237706" y="3645024"/>
            <a:ext cx="2279212" cy="648072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矩形 193"/>
          <p:cNvSpPr/>
          <p:nvPr/>
        </p:nvSpPr>
        <p:spPr>
          <a:xfrm>
            <a:off x="3858031" y="3645025"/>
            <a:ext cx="658886" cy="1440159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矩形 194"/>
          <p:cNvSpPr/>
          <p:nvPr/>
        </p:nvSpPr>
        <p:spPr>
          <a:xfrm>
            <a:off x="3858032" y="4437112"/>
            <a:ext cx="2279212" cy="648072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矩形 195"/>
          <p:cNvSpPr/>
          <p:nvPr/>
        </p:nvSpPr>
        <p:spPr>
          <a:xfrm>
            <a:off x="5478357" y="2882793"/>
            <a:ext cx="658886" cy="2202390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矩形 196"/>
          <p:cNvSpPr/>
          <p:nvPr/>
        </p:nvSpPr>
        <p:spPr>
          <a:xfrm>
            <a:off x="5478357" y="2882793"/>
            <a:ext cx="2279212" cy="648072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8" name="矩形 197"/>
          <p:cNvSpPr/>
          <p:nvPr/>
        </p:nvSpPr>
        <p:spPr>
          <a:xfrm>
            <a:off x="7098683" y="2882792"/>
            <a:ext cx="658886" cy="1878355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9" name="矩形 198"/>
          <p:cNvSpPr/>
          <p:nvPr/>
        </p:nvSpPr>
        <p:spPr>
          <a:xfrm>
            <a:off x="7100572" y="4113076"/>
            <a:ext cx="2279212" cy="648072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0" name="矩形 199"/>
          <p:cNvSpPr/>
          <p:nvPr/>
        </p:nvSpPr>
        <p:spPr>
          <a:xfrm>
            <a:off x="8720897" y="2535190"/>
            <a:ext cx="658886" cy="2225959"/>
          </a:xfrm>
          <a:prstGeom prst="rect">
            <a:avLst/>
          </a:prstGeom>
          <a:solidFill>
            <a:srgbClr val="53D2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65" name="TextBox 5664"/>
          <p:cNvSpPr txBox="1"/>
          <p:nvPr/>
        </p:nvSpPr>
        <p:spPr>
          <a:xfrm>
            <a:off x="1656603" y="1967934"/>
            <a:ext cx="5725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80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Pirulen" pitchFamily="2" charset="0"/>
                <a:ea typeface="微软雅黑" pitchFamily="34" charset="-122"/>
              </a:rPr>
              <a:t>01</a:t>
            </a:r>
            <a:endParaRPr lang="zh-CN" altLang="en-US" sz="2800" smtClean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Pirulen" pitchFamily="2" charset="0"/>
              <a:ea typeface="微软雅黑" pitchFamily="34" charset="-122"/>
            </a:endParaRPr>
          </a:p>
        </p:txBody>
      </p:sp>
      <p:sp>
        <p:nvSpPr>
          <p:cNvPr id="204" name="TextBox 203"/>
          <p:cNvSpPr txBox="1"/>
          <p:nvPr/>
        </p:nvSpPr>
        <p:spPr>
          <a:xfrm flipH="1">
            <a:off x="2169303" y="2052451"/>
            <a:ext cx="1694157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53D2FF"/>
                </a:solidFill>
                <a:uLnTx/>
                <a:uFillTx/>
                <a:latin typeface="Arial Rounded MT Bold" pitchFamily="34" charset="0"/>
                <a:cs typeface="Times New Roman" pitchFamily="18" charset="0"/>
              </a:rPr>
              <a:t>陀螺仪数据采集</a:t>
            </a:r>
            <a:endParaRPr kumimoji="0" lang="zh-CN" altLang="en-US" sz="1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53D2FF"/>
              </a:solidFill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205" name="TextBox 204"/>
          <p:cNvSpPr txBox="1"/>
          <p:nvPr/>
        </p:nvSpPr>
        <p:spPr>
          <a:xfrm>
            <a:off x="2169307" y="2266830"/>
            <a:ext cx="2444972" cy="932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通过陀螺仪传感器对飞潜器运动加速度、方向、倾斜角等信息进行采集。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6" name="TextBox 205"/>
          <p:cNvSpPr txBox="1"/>
          <p:nvPr/>
        </p:nvSpPr>
        <p:spPr>
          <a:xfrm>
            <a:off x="3540611" y="2907005"/>
            <a:ext cx="82276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rgbClr val="53D2FF"/>
                </a:solidFill>
                <a:effectLst>
                  <a:outerShdw blurRad="254000" algn="tl" rotWithShape="0">
                    <a:schemeClr val="tx2">
                      <a:lumMod val="40000"/>
                      <a:lumOff val="60000"/>
                      <a:alpha val="80000"/>
                    </a:scheme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21</a:t>
            </a:r>
            <a:r>
              <a:rPr lang="en-US" altLang="zh-CN" sz="1600" dirty="0" smtClean="0">
                <a:solidFill>
                  <a:srgbClr val="53D2FF"/>
                </a:solidFill>
                <a:effectLst>
                  <a:outerShdw blurRad="254000" algn="tl" rotWithShape="0">
                    <a:schemeClr val="tx2">
                      <a:lumMod val="40000"/>
                      <a:lumOff val="60000"/>
                      <a:alpha val="80000"/>
                    </a:scheme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%</a:t>
            </a:r>
            <a:endParaRPr lang="zh-CN" altLang="en-US" sz="1600" dirty="0">
              <a:solidFill>
                <a:srgbClr val="53D2FF"/>
              </a:solidFill>
              <a:effectLst>
                <a:outerShdw blurRad="254000" algn="tl" rotWithShape="0">
                  <a:schemeClr val="tx2">
                    <a:lumMod val="40000"/>
                    <a:lumOff val="60000"/>
                    <a:alpha val="80000"/>
                  </a:schemeClr>
                </a:outerShdw>
              </a:effectLst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207" name="TextBox 206"/>
          <p:cNvSpPr txBox="1"/>
          <p:nvPr/>
        </p:nvSpPr>
        <p:spPr>
          <a:xfrm>
            <a:off x="5447843" y="5517232"/>
            <a:ext cx="604967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zh-CN" sz="280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Pirulen" pitchFamily="2" charset="0"/>
                <a:ea typeface="微软雅黑" pitchFamily="34" charset="-122"/>
              </a:rPr>
              <a:t>02</a:t>
            </a:r>
            <a:endParaRPr lang="zh-CN" altLang="en-US" sz="2800" dirty="0" smtClean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Pirulen" pitchFamily="2" charset="0"/>
              <a:ea typeface="微软雅黑" pitchFamily="34" charset="-122"/>
            </a:endParaRPr>
          </a:p>
        </p:txBody>
      </p:sp>
      <p:sp>
        <p:nvSpPr>
          <p:cNvPr id="208" name="TextBox 207"/>
          <p:cNvSpPr txBox="1"/>
          <p:nvPr/>
        </p:nvSpPr>
        <p:spPr>
          <a:xfrm flipH="1">
            <a:off x="6023982" y="5589240"/>
            <a:ext cx="136471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53D2FF"/>
                </a:solidFill>
                <a:uLnTx/>
                <a:uFillTx/>
                <a:latin typeface="Arial Rounded MT Bold" pitchFamily="34" charset="0"/>
                <a:cs typeface="Times New Roman" pitchFamily="18" charset="0"/>
              </a:rPr>
              <a:t>Stc32</a:t>
            </a:r>
            <a:r>
              <a:rPr kumimoji="0" lang="zh-CN" altLang="en-US" sz="1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53D2FF"/>
                </a:solidFill>
                <a:uLnTx/>
                <a:uFillTx/>
                <a:latin typeface="Arial Rounded MT Bold" pitchFamily="34" charset="0"/>
                <a:cs typeface="Times New Roman" pitchFamily="18" charset="0"/>
              </a:rPr>
              <a:t>单片机</a:t>
            </a:r>
            <a:endParaRPr kumimoji="0" lang="zh-CN" altLang="en-US" sz="1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53D2FF"/>
              </a:solidFill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209" name="TextBox 208"/>
          <p:cNvSpPr txBox="1"/>
          <p:nvPr/>
        </p:nvSpPr>
        <p:spPr>
          <a:xfrm>
            <a:off x="6023984" y="5803618"/>
            <a:ext cx="2444972" cy="6524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stc32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单片机对信息进行采集、分析。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0" name="TextBox 209"/>
          <p:cNvSpPr txBox="1"/>
          <p:nvPr/>
        </p:nvSpPr>
        <p:spPr>
          <a:xfrm>
            <a:off x="6456086" y="4797153"/>
            <a:ext cx="82276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rgbClr val="53D2FF"/>
                </a:solidFill>
                <a:effectLst>
                  <a:outerShdw blurRad="254000" algn="tl" rotWithShape="0">
                    <a:schemeClr val="tx2">
                      <a:lumMod val="40000"/>
                      <a:lumOff val="60000"/>
                      <a:alpha val="80000"/>
                    </a:scheme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49</a:t>
            </a:r>
            <a:r>
              <a:rPr lang="en-US" altLang="zh-CN" sz="1600" dirty="0" smtClean="0">
                <a:solidFill>
                  <a:srgbClr val="53D2FF"/>
                </a:solidFill>
                <a:effectLst>
                  <a:outerShdw blurRad="254000" algn="tl" rotWithShape="0">
                    <a:schemeClr val="tx2">
                      <a:lumMod val="40000"/>
                      <a:lumOff val="60000"/>
                      <a:alpha val="80000"/>
                    </a:scheme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%</a:t>
            </a:r>
            <a:endParaRPr lang="zh-CN" altLang="en-US" sz="1600" dirty="0">
              <a:solidFill>
                <a:srgbClr val="53D2FF"/>
              </a:solidFill>
              <a:effectLst>
                <a:outerShdw blurRad="254000" algn="tl" rotWithShape="0">
                  <a:schemeClr val="tx2">
                    <a:lumMod val="40000"/>
                    <a:lumOff val="60000"/>
                    <a:alpha val="80000"/>
                  </a:schemeClr>
                </a:outerShdw>
              </a:effectLst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211" name="TextBox 210"/>
          <p:cNvSpPr txBox="1"/>
          <p:nvPr/>
        </p:nvSpPr>
        <p:spPr>
          <a:xfrm>
            <a:off x="4655652" y="548680"/>
            <a:ext cx="5725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80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Pirulen" pitchFamily="2" charset="0"/>
                <a:ea typeface="微软雅黑" pitchFamily="34" charset="-122"/>
              </a:rPr>
              <a:t>03</a:t>
            </a:r>
            <a:endParaRPr lang="zh-CN" altLang="en-US" sz="2800" smtClean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Pirulen" pitchFamily="2" charset="0"/>
              <a:ea typeface="微软雅黑" pitchFamily="34" charset="-122"/>
            </a:endParaRPr>
          </a:p>
        </p:txBody>
      </p:sp>
      <p:sp>
        <p:nvSpPr>
          <p:cNvPr id="212" name="TextBox 211"/>
          <p:cNvSpPr txBox="1"/>
          <p:nvPr/>
        </p:nvSpPr>
        <p:spPr>
          <a:xfrm flipH="1">
            <a:off x="5336253" y="633197"/>
            <a:ext cx="136471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 smtClean="0">
                <a:ln w="18415" cmpd="sng">
                  <a:noFill/>
                  <a:prstDash val="solid"/>
                </a:ln>
                <a:solidFill>
                  <a:srgbClr val="53D2FF"/>
                </a:solidFill>
                <a:uLnTx/>
                <a:uFillTx/>
                <a:latin typeface="Arial Rounded MT Bold" pitchFamily="34" charset="0"/>
                <a:cs typeface="Times New Roman" pitchFamily="18" charset="0"/>
              </a:rPr>
              <a:t>惯性导航原理</a:t>
            </a:r>
            <a:endParaRPr kumimoji="0" lang="zh-CN" altLang="en-US" sz="1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53D2FF"/>
              </a:solidFill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336255" y="847575"/>
            <a:ext cx="2444972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通过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测量加速度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，将它对时间进行积分，且把它变换到导航坐标系中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，实现对速度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、偏航角和位置等信息。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7752399" y="1628801"/>
            <a:ext cx="82276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rgbClr val="53D2FF"/>
                </a:solidFill>
                <a:effectLst>
                  <a:outerShdw blurRad="254000" algn="tl" rotWithShape="0">
                    <a:schemeClr val="tx2">
                      <a:lumMod val="40000"/>
                      <a:lumOff val="60000"/>
                      <a:alpha val="80000"/>
                    </a:scheme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79</a:t>
            </a:r>
            <a:r>
              <a:rPr lang="en-US" altLang="zh-CN" sz="1600" dirty="0" smtClean="0">
                <a:solidFill>
                  <a:srgbClr val="53D2FF"/>
                </a:solidFill>
                <a:effectLst>
                  <a:outerShdw blurRad="254000" algn="tl" rotWithShape="0">
                    <a:schemeClr val="tx2">
                      <a:lumMod val="40000"/>
                      <a:lumOff val="60000"/>
                      <a:alpha val="80000"/>
                    </a:scheme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%</a:t>
            </a:r>
            <a:endParaRPr lang="zh-CN" altLang="en-US" sz="1600" dirty="0">
              <a:solidFill>
                <a:srgbClr val="53D2FF"/>
              </a:solidFill>
              <a:effectLst>
                <a:outerShdw blurRad="254000" algn="tl" rotWithShape="0">
                  <a:schemeClr val="tx2">
                    <a:lumMod val="40000"/>
                    <a:lumOff val="60000"/>
                    <a:alpha val="80000"/>
                  </a:schemeClr>
                </a:outerShdw>
              </a:effectLst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10921164" y="1988840"/>
            <a:ext cx="572593" cy="52322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r>
              <a:rPr lang="en-US" altLang="zh-CN" sz="2800" dirty="0" smtClean="0">
                <a:solidFill>
                  <a:srgbClr val="53D2FF"/>
                </a:solidFill>
                <a:effectLst>
                  <a:outerShdw blurRad="266700" algn="tl" rotWithShape="0">
                    <a:schemeClr val="tx2">
                      <a:lumMod val="40000"/>
                      <a:lumOff val="60000"/>
                      <a:alpha val="55000"/>
                    </a:schemeClr>
                  </a:outerShdw>
                </a:effectLst>
                <a:latin typeface="Pirulen" pitchFamily="2" charset="0"/>
                <a:ea typeface="微软雅黑" pitchFamily="34" charset="-122"/>
              </a:rPr>
              <a:t>04</a:t>
            </a:r>
            <a:endParaRPr lang="zh-CN" altLang="en-US" sz="2800" dirty="0" smtClean="0">
              <a:solidFill>
                <a:srgbClr val="53D2FF"/>
              </a:solidFill>
              <a:effectLst>
                <a:outerShdw blurRad="266700" algn="tl" rotWithShape="0">
                  <a:schemeClr val="tx2">
                    <a:lumMod val="40000"/>
                    <a:lumOff val="60000"/>
                    <a:alpha val="55000"/>
                  </a:schemeClr>
                </a:outerShdw>
              </a:effectLst>
              <a:latin typeface="Pirulen" pitchFamily="2" charset="0"/>
              <a:ea typeface="微软雅黑" pitchFamily="34" charset="-122"/>
            </a:endParaRPr>
          </a:p>
        </p:txBody>
      </p:sp>
      <p:sp>
        <p:nvSpPr>
          <p:cNvPr id="216" name="TextBox 215"/>
          <p:cNvSpPr txBox="1"/>
          <p:nvPr/>
        </p:nvSpPr>
        <p:spPr>
          <a:xfrm flipH="1">
            <a:off x="9513397" y="2370950"/>
            <a:ext cx="1364713" cy="2646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itchFamily="34" charset="0"/>
                <a:ea typeface="微软雅黑" pitchFamily="34" charset="-122"/>
              </a:defRPr>
            </a:lvl1pPr>
          </a:lstStyle>
          <a:p>
            <a:pPr marL="0" marR="0" lvl="0" indent="0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b="0" dirty="0" smtClean="0">
                <a:solidFill>
                  <a:srgbClr val="53D2FF"/>
                </a:solidFill>
                <a:latin typeface="Arial Rounded MT Bold" pitchFamily="34" charset="0"/>
                <a:cs typeface="Times New Roman" pitchFamily="18" charset="0"/>
              </a:rPr>
              <a:t>模型运用</a:t>
            </a:r>
            <a:endParaRPr kumimoji="0" lang="zh-CN" altLang="en-US" sz="1400" b="0" i="0" u="none" strike="noStrike" kern="0" cap="none" spc="0" normalizeH="0" baseline="0" noProof="0" dirty="0">
              <a:ln w="18415" cmpd="sng">
                <a:noFill/>
                <a:prstDash val="solid"/>
              </a:ln>
              <a:solidFill>
                <a:srgbClr val="53D2FF"/>
              </a:solidFill>
              <a:uLnTx/>
              <a:uFillTx/>
              <a:latin typeface="Arial Rounded MT Bold" pitchFamily="34" charset="0"/>
              <a:cs typeface="Times New Roman" pitchFamily="18" charset="0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9513398" y="2585328"/>
            <a:ext cx="2444972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陀螺仪采集信息；</a:t>
            </a:r>
            <a:r>
              <a:rPr lang="en-US" altLang="zh-CN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32</a:t>
            </a:r>
            <a:r>
              <a:rPr lang="zh-CN" altLang="en-US" sz="1400" dirty="0" smtClean="0">
                <a:solidFill>
                  <a:srgbClr val="00B0F0"/>
                </a:solidFill>
                <a:latin typeface="微软雅黑" pitchFamily="34" charset="-122"/>
                <a:ea typeface="微软雅黑" pitchFamily="34" charset="-122"/>
              </a:rPr>
              <a:t>分析并对加速度进行积分、信息变换；对双旋翼系统、重心调节系统进行信号输出。</a:t>
            </a:r>
            <a:endParaRPr lang="zh-CN" altLang="en-US" sz="1400" dirty="0">
              <a:solidFill>
                <a:srgbClr val="00B0F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10056955" y="4293097"/>
            <a:ext cx="822769" cy="584775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lvl="0" algn="ctr"/>
            <a:r>
              <a:rPr lang="en-US" altLang="zh-CN" sz="3200" dirty="0" smtClean="0">
                <a:solidFill>
                  <a:srgbClr val="53D2FF"/>
                </a:solidFill>
                <a:effectLst>
                  <a:outerShdw blurRad="254000" algn="tl" rotWithShape="0">
                    <a:schemeClr val="tx2">
                      <a:lumMod val="40000"/>
                      <a:lumOff val="60000"/>
                      <a:alpha val="80000"/>
                    </a:scheme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99</a:t>
            </a:r>
            <a:r>
              <a:rPr lang="en-US" altLang="zh-CN" sz="1600" dirty="0" smtClean="0">
                <a:solidFill>
                  <a:srgbClr val="53D2FF"/>
                </a:solidFill>
                <a:effectLst>
                  <a:outerShdw blurRad="254000" algn="tl" rotWithShape="0">
                    <a:schemeClr val="tx2">
                      <a:lumMod val="40000"/>
                      <a:lumOff val="60000"/>
                      <a:alpha val="80000"/>
                    </a:schemeClr>
                  </a:outerShdw>
                </a:effectLst>
                <a:latin typeface="UKIJ Qolyazma" pitchFamily="18" charset="0"/>
                <a:ea typeface="UKIJ Qolyazma" pitchFamily="18" charset="0"/>
                <a:cs typeface="UKIJ Qolyazma" pitchFamily="18" charset="0"/>
              </a:rPr>
              <a:t>%</a:t>
            </a:r>
            <a:endParaRPr lang="zh-CN" altLang="en-US" sz="1600" dirty="0">
              <a:solidFill>
                <a:srgbClr val="53D2FF"/>
              </a:solidFill>
              <a:effectLst>
                <a:outerShdw blurRad="254000" algn="tl" rotWithShape="0">
                  <a:schemeClr val="tx2">
                    <a:lumMod val="40000"/>
                    <a:lumOff val="60000"/>
                    <a:alpha val="80000"/>
                  </a:schemeClr>
                </a:outerShdw>
              </a:effectLst>
              <a:latin typeface="UKIJ Qolyazma" pitchFamily="18" charset="0"/>
              <a:cs typeface="UKIJ Qolyazma" pitchFamily="18" charset="0"/>
            </a:endParaRPr>
          </a:p>
        </p:txBody>
      </p:sp>
      <p:sp>
        <p:nvSpPr>
          <p:cNvPr id="222" name="Freeform 6"/>
          <p:cNvSpPr>
            <a:spLocks/>
          </p:cNvSpPr>
          <p:nvPr/>
        </p:nvSpPr>
        <p:spPr bwMode="auto">
          <a:xfrm rot="2700000">
            <a:off x="8732369" y="1316623"/>
            <a:ext cx="978413" cy="1458054"/>
          </a:xfrm>
          <a:custGeom>
            <a:avLst/>
            <a:gdLst/>
            <a:ahLst/>
            <a:cxnLst/>
            <a:rect l="l" t="t" r="r" b="b"/>
            <a:pathLst>
              <a:path w="978413" h="1457864">
                <a:moveTo>
                  <a:pt x="0" y="322664"/>
                </a:moveTo>
                <a:lnTo>
                  <a:pt x="233020" y="166322"/>
                </a:lnTo>
                <a:lnTo>
                  <a:pt x="466041" y="0"/>
                </a:lnTo>
                <a:lnTo>
                  <a:pt x="695779" y="166322"/>
                </a:lnTo>
                <a:lnTo>
                  <a:pt x="928800" y="322664"/>
                </a:lnTo>
                <a:lnTo>
                  <a:pt x="797521" y="322664"/>
                </a:lnTo>
                <a:lnTo>
                  <a:pt x="797521" y="558464"/>
                </a:lnTo>
                <a:lnTo>
                  <a:pt x="797569" y="558464"/>
                </a:lnTo>
                <a:lnTo>
                  <a:pt x="797569" y="811178"/>
                </a:lnTo>
                <a:lnTo>
                  <a:pt x="978413" y="992022"/>
                </a:lnTo>
                <a:lnTo>
                  <a:pt x="512571" y="1457864"/>
                </a:lnTo>
                <a:lnTo>
                  <a:pt x="140917" y="1086210"/>
                </a:lnTo>
                <a:lnTo>
                  <a:pt x="143065" y="1084062"/>
                </a:lnTo>
                <a:lnTo>
                  <a:pt x="138769" y="1084062"/>
                </a:lnTo>
                <a:lnTo>
                  <a:pt x="138769" y="581922"/>
                </a:lnTo>
                <a:lnTo>
                  <a:pt x="137843" y="581922"/>
                </a:lnTo>
                <a:lnTo>
                  <a:pt x="137843" y="322664"/>
                </a:lnTo>
                <a:close/>
              </a:path>
            </a:pathLst>
          </a:custGeom>
          <a:solidFill>
            <a:srgbClr val="53D2FF"/>
          </a:solidFill>
          <a:ln>
            <a:noFill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24" name="图片 22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1558905" y="3212976"/>
            <a:ext cx="1728417" cy="1728192"/>
          </a:xfrm>
          <a:prstGeom prst="rect">
            <a:avLst/>
          </a:prstGeom>
          <a:noFill/>
          <a:ln w="38100">
            <a:solidFill>
              <a:srgbClr val="53D2FF"/>
            </a:solidFill>
            <a:prstDash val="dash"/>
            <a:miter lim="800000"/>
            <a:headEnd/>
            <a:tailEnd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5" name="图片 224"/>
          <p:cNvPicPr>
            <a:picLocks noChangeAspect="1" noChangeArrowheads="1"/>
          </p:cNvPicPr>
          <p:nvPr/>
        </p:nvPicPr>
        <p:blipFill>
          <a:blip r:embed="rId5" cstate="print"/>
          <a:srcRect l="16902" t="20785" b="12737"/>
          <a:stretch>
            <a:fillRect/>
          </a:stretch>
        </p:blipFill>
        <p:spPr bwMode="auto">
          <a:xfrm>
            <a:off x="6600121" y="2348880"/>
            <a:ext cx="1728417" cy="1382554"/>
          </a:xfrm>
          <a:prstGeom prst="rect">
            <a:avLst/>
          </a:prstGeom>
          <a:noFill/>
          <a:ln w="38100">
            <a:solidFill>
              <a:srgbClr val="53D2FF"/>
            </a:solidFill>
            <a:prstDash val="dash"/>
            <a:miter lim="800000"/>
            <a:headEnd/>
            <a:tailEnd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6" name="图片 225"/>
          <p:cNvPicPr>
            <a:picLocks noChangeAspect="1" noChangeArrowheads="1"/>
          </p:cNvPicPr>
          <p:nvPr/>
        </p:nvPicPr>
        <p:blipFill>
          <a:blip r:embed="rId6" cstate="print"/>
          <a:stretch>
            <a:fillRect/>
          </a:stretch>
        </p:blipFill>
        <p:spPr bwMode="auto">
          <a:xfrm>
            <a:off x="4799687" y="3789040"/>
            <a:ext cx="1584382" cy="1584176"/>
          </a:xfrm>
          <a:prstGeom prst="rect">
            <a:avLst/>
          </a:prstGeom>
          <a:noFill/>
          <a:ln w="38100">
            <a:solidFill>
              <a:srgbClr val="53D2FF"/>
            </a:solidFill>
            <a:prstDash val="dash"/>
            <a:miter lim="800000"/>
            <a:headEnd/>
            <a:tailEnd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7" name="图片 226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 bwMode="auto">
          <a:xfrm>
            <a:off x="8256521" y="4077072"/>
            <a:ext cx="1728417" cy="1728192"/>
          </a:xfrm>
          <a:prstGeom prst="rect">
            <a:avLst/>
          </a:prstGeom>
          <a:noFill/>
          <a:ln w="38100">
            <a:solidFill>
              <a:srgbClr val="53D2FF"/>
            </a:solidFill>
            <a:prstDash val="dash"/>
            <a:miter lim="800000"/>
            <a:headEnd/>
            <a:tailEnd/>
          </a:ln>
          <a:effectLst>
            <a:outerShdw blurRad="254000" algn="ctr" rotWithShape="0">
              <a:srgbClr val="53D2FF">
                <a:alpha val="80000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28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244857" y="2440226"/>
            <a:ext cx="1895722" cy="454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xmlns="" val="3563674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slow" p14:dur="1300" advTm="10271">
        <p14:pan/>
      </p:transition>
    </mc:Choice>
    <mc:Fallback>
      <p:transition spd="slow" advTm="1027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6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grpId="0" nodeType="withEffect">
                                  <p:stCondLst>
                                    <p:cond delay="34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grpId="0" nodeType="withEffect">
                                  <p:stCondLst>
                                    <p:cond delay="39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400"/>
                            </p:stCondLst>
                            <p:childTnLst>
                              <p:par>
                                <p:cTn id="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3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7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300"/>
                                        <p:tgtEl>
                                          <p:spTgt spid="5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3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8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1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6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3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3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3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900"/>
                            </p:stCondLst>
                            <p:childTnLst>
                              <p:par>
                                <p:cTn id="8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2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1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76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6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8360"/>
                            </p:stCondLst>
                            <p:childTnLst>
                              <p:par>
                                <p:cTn id="10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35" presetClass="path" presetSubtype="0" decel="32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2.77457E-6 L -0.59375 -2.77457E-6 " pathEditMode="relative" rAng="0" ptsTypes="AA">
                                      <p:cBhvr>
                                        <p:cTn id="12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688" y="0"/>
                                    </p:animMotion>
                                  </p:childTnLst>
                                </p:cTn>
                              </p:par>
                              <p:par>
                                <p:cTn id="122" presetID="2" presetClass="exit" presetSubtype="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29" grpId="0" animBg="1"/>
      <p:bldP spid="5631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5665" grpId="0"/>
      <p:bldP spid="204" grpId="0"/>
      <p:bldP spid="205" grpId="0"/>
      <p:bldP spid="206" grpId="0"/>
      <p:bldP spid="207" grpId="0"/>
      <p:bldP spid="208" grpId="0"/>
      <p:bldP spid="209" grpId="0"/>
      <p:bldP spid="210" grpId="0"/>
      <p:bldP spid="211" grpId="0"/>
      <p:bldP spid="212" grpId="0"/>
      <p:bldP spid="213" grpId="0"/>
      <p:bldP spid="214" grpId="0"/>
      <p:bldP spid="215" grpId="0"/>
      <p:bldP spid="216" grpId="0"/>
      <p:bldP spid="217" grpId="0"/>
      <p:bldP spid="218" grpId="0"/>
      <p:bldP spid="22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207230" y="3013501"/>
            <a:ext cx="5777544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normalizeH="0" baseline="0" noProof="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PART  </a:t>
            </a:r>
            <a:r>
              <a:rPr kumimoji="0" lang="en-US" altLang="zh-CN" sz="4800" b="1" i="0" u="none" strike="noStrike" kern="120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04</a:t>
            </a:r>
            <a:r>
              <a:rPr kumimoji="0" lang="en-US" altLang="zh-CN" sz="4800" b="1" i="0" u="none" strike="noStrike" kern="120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	</a:t>
            </a:r>
            <a:r>
              <a:rPr lang="zh-CN" altLang="en-US" sz="4800" b="1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anose="020B0503020202020204" pitchFamily="34" charset="0"/>
                <a:ea typeface="微软雅黑"/>
              </a:rPr>
              <a:t>项目成果展示</a:t>
            </a:r>
            <a:endParaRPr kumimoji="0" lang="zh-CN" altLang="en-US" sz="4800" b="1" i="0" u="none" strike="noStrike" kern="1200" normalizeH="0" baseline="0" noProof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50239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8022202" y="1415782"/>
            <a:ext cx="2033301" cy="1186033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509996" y="4438285"/>
            <a:ext cx="3781197" cy="628826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8804380" y="1211176"/>
            <a:ext cx="4080735" cy="2380309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702300" y="2300686"/>
            <a:ext cx="2033301" cy="1186033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04476" y="5012662"/>
            <a:ext cx="2546154" cy="148518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484478" y="2083379"/>
            <a:ext cx="4080735" cy="2380309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301959" y="418451"/>
            <a:ext cx="32950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1" i="0" u="none" strike="noStrike" kern="120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LnTx/>
                <a:uFillTx/>
                <a:latin typeface="微软雅黑"/>
                <a:ea typeface="微软雅黑"/>
                <a:cs typeface="+mn-cs"/>
              </a:rPr>
              <a:t>模型总体展示</a:t>
            </a:r>
            <a:endParaRPr kumimoji="0" lang="zh-CN" altLang="en-US" sz="2800" b="1" i="0" u="none" strike="noStrike" kern="1200" normalizeH="0" baseline="0" noProof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1774957" y="908720"/>
            <a:ext cx="8930154" cy="5544616"/>
            <a:chOff x="1774957" y="908720"/>
            <a:chExt cx="8930154" cy="5544616"/>
          </a:xfrm>
        </p:grpSpPr>
        <p:grpSp>
          <p:nvGrpSpPr>
            <p:cNvPr id="2" name="组合 1"/>
            <p:cNvGrpSpPr/>
            <p:nvPr/>
          </p:nvGrpSpPr>
          <p:grpSpPr>
            <a:xfrm>
              <a:off x="1774957" y="908720"/>
              <a:ext cx="8930154" cy="5544616"/>
              <a:chOff x="-1811545" y="1723904"/>
              <a:chExt cx="6745855" cy="4069814"/>
            </a:xfrm>
          </p:grpSpPr>
          <p:pic>
            <p:nvPicPr>
              <p:cNvPr id="3" name="Picture 1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9221" t="29398" r="17922" b="13718"/>
              <a:stretch/>
            </p:blipFill>
            <p:spPr>
              <a:xfrm>
                <a:off x="-1811545" y="1723904"/>
                <a:ext cx="6745855" cy="4069814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-1" r="976" b="2090"/>
              <a:stretch/>
            </p:blipFill>
            <p:spPr>
              <a:xfrm>
                <a:off x="-848309" y="2212456"/>
                <a:ext cx="4747210" cy="2933609"/>
              </a:xfrm>
              <a:prstGeom prst="rect">
                <a:avLst/>
              </a:prstGeom>
            </p:spPr>
          </p:pic>
        </p:grpSp>
        <p:pic>
          <p:nvPicPr>
            <p:cNvPr id="33" name="bandicam 2017-12-19 00-07-25-727.mp4">
              <a:hlinkClick r:id="" action="ppaction://media"/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6" cstate="print"/>
            <a:stretch>
              <a:fillRect/>
            </a:stretch>
          </p:blipFill>
          <p:spPr>
            <a:xfrm>
              <a:off x="3071270" y="1556792"/>
              <a:ext cx="6265512" cy="41584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0963614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 flipV="1">
            <a:off x="8022202" y="1415782"/>
            <a:ext cx="2033301" cy="1186033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509996" y="4438285"/>
            <a:ext cx="3781197" cy="628826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8804380" y="1211176"/>
            <a:ext cx="4080735" cy="2380309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1702300" y="2300686"/>
            <a:ext cx="2033301" cy="1186033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V="1">
            <a:off x="504476" y="5012662"/>
            <a:ext cx="2546154" cy="148518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2484478" y="2083379"/>
            <a:ext cx="4080735" cy="2380309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0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chemeClr val="accent1">
                    <a:lumMod val="30000"/>
                    <a:lumOff val="7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301960" y="418451"/>
            <a:ext cx="44339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800" b="1" i="0" u="none" strike="noStrike" kern="1200" normalizeH="0" baseline="0" noProof="0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  <a:uLnTx/>
                <a:uFillTx/>
                <a:latin typeface="微软雅黑"/>
                <a:ea typeface="微软雅黑"/>
                <a:cs typeface="+mn-cs"/>
              </a:rPr>
              <a:t>旋翼及螺旋桨运动展示</a:t>
            </a:r>
            <a:endParaRPr kumimoji="0" lang="zh-CN" altLang="en-US" sz="2800" b="1" i="0" u="none" strike="noStrike" kern="1200" normalizeH="0" baseline="0" noProof="0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1774957" y="908720"/>
            <a:ext cx="8930154" cy="5544616"/>
            <a:chOff x="1774957" y="908720"/>
            <a:chExt cx="8930154" cy="5544616"/>
          </a:xfrm>
        </p:grpSpPr>
        <p:grpSp>
          <p:nvGrpSpPr>
            <p:cNvPr id="2" name="组合 1"/>
            <p:cNvGrpSpPr/>
            <p:nvPr/>
          </p:nvGrpSpPr>
          <p:grpSpPr>
            <a:xfrm>
              <a:off x="1774957" y="908720"/>
              <a:ext cx="8930154" cy="5544616"/>
              <a:chOff x="-1811545" y="1723904"/>
              <a:chExt cx="6745855" cy="4069814"/>
            </a:xfrm>
          </p:grpSpPr>
          <p:pic>
            <p:nvPicPr>
              <p:cNvPr id="3" name="Picture 10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9221" t="29398" r="17922" b="13718"/>
              <a:stretch/>
            </p:blipFill>
            <p:spPr>
              <a:xfrm>
                <a:off x="-1811545" y="1723904"/>
                <a:ext cx="6745855" cy="4069814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-1" r="976" b="2090"/>
              <a:stretch/>
            </p:blipFill>
            <p:spPr>
              <a:xfrm>
                <a:off x="-848309" y="2212456"/>
                <a:ext cx="4747210" cy="2933609"/>
              </a:xfrm>
              <a:prstGeom prst="rect">
                <a:avLst/>
              </a:prstGeom>
            </p:spPr>
          </p:pic>
        </p:grpSp>
        <p:pic>
          <p:nvPicPr>
            <p:cNvPr id="13" name="bandicam 2017-12-19 00-06-38-393.mp4">
              <a:hlinkClick r:id="" action="ppaction://media"/>
            </p:cNvPr>
            <p:cNvPicPr>
              <a:picLocks noRot="1" noChangeAspect="1"/>
            </p:cNvPicPr>
            <p:nvPr>
              <a:videoFile r:link="rId1"/>
            </p:nvPr>
          </p:nvPicPr>
          <p:blipFill>
            <a:blip r:embed="rId6" cstate="print"/>
            <a:stretch>
              <a:fillRect/>
            </a:stretch>
          </p:blipFill>
          <p:spPr>
            <a:xfrm>
              <a:off x="3071270" y="1556792"/>
              <a:ext cx="6265512" cy="41044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="" xmlns:p14="http://schemas.microsoft.com/office/powerpoint/2010/main" val="109636141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0135" b="10556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157008" y="3115101"/>
            <a:ext cx="3877985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0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汉仪菱心体简" panose="02010609000101010101" pitchFamily="49" charset="-122"/>
                <a:ea typeface="汉仪菱心体简" panose="02010609000101010101" pitchFamily="49" charset="-122"/>
                <a:cs typeface="+mn-cs"/>
              </a:rPr>
              <a:t>感谢您的观看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147667" y="1765061"/>
            <a:ext cx="1896674" cy="156966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9600" b="0" i="0" u="none" strike="noStrike" kern="1200" cap="none" spc="0" normalizeH="0" baseline="0" noProof="0" dirty="0" smtClean="0">
                <a:ln>
                  <a:noFill/>
                </a:ln>
                <a:gradFill flip="none" rotWithShape="1"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  <a:tileRect/>
                </a:gra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2017</a:t>
            </a:r>
            <a:endParaRPr kumimoji="0" lang="zh-CN" altLang="en-US" sz="9600" b="0" i="0" u="none" strike="noStrike" kern="1200" cap="none" spc="0" normalizeH="0" baseline="0" noProof="0" dirty="0">
              <a:ln>
                <a:noFill/>
              </a:ln>
              <a:gradFill flip="none" rotWithShape="1">
                <a:gsLst>
                  <a:gs pos="0">
                    <a:srgbClr val="62FFFF"/>
                  </a:gs>
                  <a:gs pos="100000">
                    <a:srgbClr val="0D69FF"/>
                  </a:gs>
                </a:gsLst>
                <a:lin ang="2700000" scaled="1"/>
                <a:tileRect/>
              </a:gradFill>
              <a:effectLst/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  <p:cxnSp>
        <p:nvCxnSpPr>
          <p:cNvPr id="7" name="直接连接符 6"/>
          <p:cNvCxnSpPr>
            <a:cxnSpLocks/>
          </p:cNvCxnSpPr>
          <p:nvPr/>
        </p:nvCxnSpPr>
        <p:spPr>
          <a:xfrm>
            <a:off x="5615422" y="4127500"/>
            <a:ext cx="961157" cy="0"/>
          </a:xfrm>
          <a:prstGeom prst="line">
            <a:avLst/>
          </a:prstGeom>
          <a:ln w="38100">
            <a:solidFill>
              <a:srgbClr val="0D69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438336" y="4283503"/>
            <a:ext cx="3315331" cy="369332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0">
                      <a:srgbClr val="62FFFF"/>
                    </a:gs>
                    <a:gs pos="100000">
                      <a:srgbClr val="0D69FF"/>
                    </a:gs>
                  </a:gsLst>
                  <a:lin ang="2700000" scaled="1"/>
                </a:gradFill>
                <a:effectLst/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THIS TEMPLATE DESIGNED FOR FEI ER SHE JI</a:t>
            </a:r>
          </a:p>
        </p:txBody>
      </p:sp>
    </p:spTree>
    <p:extLst>
      <p:ext uri="{BB962C8B-B14F-4D97-AF65-F5344CB8AC3E}">
        <p14:creationId xmlns="" xmlns:p14="http://schemas.microsoft.com/office/powerpoint/2010/main" val="316847858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890910" y="3013501"/>
            <a:ext cx="441018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algn="ctr"/>
            <a:r>
              <a:rPr lang="en-US" altLang="zh-CN" sz="4800" b="1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anose="020B0503020202020204" pitchFamily="34" charset="0"/>
              </a:rPr>
              <a:t>PART  </a:t>
            </a:r>
            <a:r>
              <a:rPr lang="en-US" altLang="zh-CN" sz="4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anose="020B0503020202020204" pitchFamily="34" charset="0"/>
              </a:rPr>
              <a:t>01	</a:t>
            </a:r>
            <a:r>
              <a:rPr lang="zh-CN" altLang="en-US" sz="4800" b="1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latin typeface="Agency FB" panose="020B0503020202020204" pitchFamily="34" charset="0"/>
              </a:rPr>
              <a:t>项目介绍</a:t>
            </a:r>
            <a:endParaRPr lang="zh-CN" altLang="en-US" sz="4800" b="1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latin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545020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图片 264" descr="89833656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976047" y="4885827"/>
            <a:ext cx="2761863" cy="1833877"/>
          </a:xfrm>
          <a:prstGeom prst="rect">
            <a:avLst/>
          </a:prstGeom>
        </p:spPr>
      </p:pic>
      <p:pic>
        <p:nvPicPr>
          <p:cNvPr id="264" name="图片 263" descr="Img332328520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57386" y="3509811"/>
            <a:ext cx="2758751" cy="1318683"/>
          </a:xfrm>
          <a:prstGeom prst="rect">
            <a:avLst/>
          </a:prstGeom>
        </p:spPr>
      </p:pic>
      <p:pic>
        <p:nvPicPr>
          <p:cNvPr id="263" name="图片 262" descr="79ccc37f6bf8f7f8-2ae135ee42557ca1-1ebbe7f41a6530a1c11dc050d4a77049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961819" y="990096"/>
            <a:ext cx="2757429" cy="2456010"/>
          </a:xfrm>
          <a:prstGeom prst="rect">
            <a:avLst/>
          </a:prstGeom>
        </p:spPr>
      </p:pic>
      <p:grpSp>
        <p:nvGrpSpPr>
          <p:cNvPr id="2" name="组合 4"/>
          <p:cNvGrpSpPr/>
          <p:nvPr/>
        </p:nvGrpSpPr>
        <p:grpSpPr>
          <a:xfrm>
            <a:off x="9163904" y="2336313"/>
            <a:ext cx="579149" cy="579149"/>
            <a:chOff x="8877874" y="2079624"/>
            <a:chExt cx="579149" cy="579149"/>
          </a:xfrm>
        </p:grpSpPr>
        <p:grpSp>
          <p:nvGrpSpPr>
            <p:cNvPr id="3" name="组合 5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4" name="组合 9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12" name="弧形 11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3" name="弧形 12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4" name="弧形 13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弧形 14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1" name="椭圆 10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6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8" name="直接连接符 7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16" name="直接连接符 15"/>
          <p:cNvCxnSpPr/>
          <p:nvPr/>
        </p:nvCxnSpPr>
        <p:spPr>
          <a:xfrm flipH="1">
            <a:off x="6115330" y="2625887"/>
            <a:ext cx="3048574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16"/>
          <p:cNvGrpSpPr/>
          <p:nvPr/>
        </p:nvGrpSpPr>
        <p:grpSpPr>
          <a:xfrm>
            <a:off x="10005279" y="3646583"/>
            <a:ext cx="579149" cy="579149"/>
            <a:chOff x="8877874" y="2079624"/>
            <a:chExt cx="579149" cy="579149"/>
          </a:xfrm>
        </p:grpSpPr>
        <p:grpSp>
          <p:nvGrpSpPr>
            <p:cNvPr id="7" name="组合 17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10" name="组合 21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24" name="弧形 23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5" name="弧形 24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弧形 25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7" name="弧形 26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3" name="椭圆 22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7" name="组合 18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20" name="直接连接符 19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连接符 20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28" name="直接连接符 27"/>
          <p:cNvCxnSpPr/>
          <p:nvPr/>
        </p:nvCxnSpPr>
        <p:spPr>
          <a:xfrm flipH="1">
            <a:off x="6115330" y="3936157"/>
            <a:ext cx="3889950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28"/>
          <p:cNvGrpSpPr/>
          <p:nvPr/>
        </p:nvGrpSpPr>
        <p:grpSpPr>
          <a:xfrm>
            <a:off x="9711281" y="4956853"/>
            <a:ext cx="579149" cy="579149"/>
            <a:chOff x="8877874" y="2079624"/>
            <a:chExt cx="579149" cy="579149"/>
          </a:xfrm>
        </p:grpSpPr>
        <p:grpSp>
          <p:nvGrpSpPr>
            <p:cNvPr id="19" name="组合 29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2" name="组合 33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36" name="弧形 35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7" name="弧形 36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8" name="弧形 37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9" name="弧形 38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01E2B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35" name="椭圆 34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01E2BC">
                        <a:alpha val="50000"/>
                      </a:srgbClr>
                    </a:gs>
                    <a:gs pos="82000">
                      <a:srgbClr val="01E2BC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9" name="组合 30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32" name="直接连接符 31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40" name="直接连接符 39"/>
          <p:cNvCxnSpPr/>
          <p:nvPr/>
        </p:nvCxnSpPr>
        <p:spPr>
          <a:xfrm flipH="1">
            <a:off x="6115330" y="5246427"/>
            <a:ext cx="3595951" cy="0"/>
          </a:xfrm>
          <a:prstGeom prst="line">
            <a:avLst/>
          </a:prstGeom>
          <a:ln>
            <a:gradFill flip="none" rotWithShape="1">
              <a:gsLst>
                <a:gs pos="0">
                  <a:srgbClr val="62FFFF"/>
                </a:gs>
                <a:gs pos="100000">
                  <a:srgbClr val="62FFFF">
                    <a:alpha val="0"/>
                  </a:srgbClr>
                </a:gs>
              </a:gsLst>
              <a:lin ang="10800000" scaled="1"/>
              <a:tileRect/>
            </a:gradFill>
          </a:ln>
          <a:effectLst>
            <a:outerShdw blurRad="63500" sx="102000" sy="102000" algn="ctr" rotWithShape="0">
              <a:srgbClr val="01E2BC">
                <a:alpha val="40000"/>
              </a:srgb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 flipH="1">
            <a:off x="3924494" y="2133988"/>
            <a:ext cx="11079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20000"/>
              </a:lnSpc>
              <a:defRPr/>
            </a:pPr>
            <a:r>
              <a:rPr lang="zh-CN" alt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Arial"/>
                <a:ea typeface="微软雅黑"/>
              </a:rPr>
              <a:t>空中飞行</a:t>
            </a:r>
            <a:endParaRPr lang="zh-CN" alt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Arial"/>
              <a:ea typeface="微软雅黑"/>
            </a:endParaRPr>
          </a:p>
        </p:txBody>
      </p:sp>
      <p:sp>
        <p:nvSpPr>
          <p:cNvPr id="42" name="文本框 41"/>
          <p:cNvSpPr txBox="1"/>
          <p:nvPr/>
        </p:nvSpPr>
        <p:spPr>
          <a:xfrm flipH="1">
            <a:off x="965200" y="2478875"/>
            <a:ext cx="4067290" cy="5355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>
              <a:defRPr lang="zh-CN"/>
            </a:defPPr>
            <a:lvl1pPr marR="0" lvl="0" indent="0" algn="ct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algn="r"/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要求飞潜器符合一种飞行原理，在所处的指定海况下，完成水面起飞运动，并可以在空中持续有效运行。</a:t>
            </a:r>
          </a:p>
        </p:txBody>
      </p:sp>
      <p:sp>
        <p:nvSpPr>
          <p:cNvPr id="43" name="文本框 42"/>
          <p:cNvSpPr txBox="1"/>
          <p:nvPr/>
        </p:nvSpPr>
        <p:spPr>
          <a:xfrm flipH="1">
            <a:off x="3924494" y="3384760"/>
            <a:ext cx="11079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水面运动</a:t>
            </a:r>
            <a:endParaRPr lang="zh-CN" altLang="en-US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4" name="文本框 43"/>
          <p:cNvSpPr txBox="1"/>
          <p:nvPr/>
        </p:nvSpPr>
        <p:spPr>
          <a:xfrm flipH="1">
            <a:off x="965200" y="3729647"/>
            <a:ext cx="4067290" cy="3139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>
              <a:defRPr lang="zh-CN"/>
            </a:defPPr>
            <a:lvl1pPr marR="0" lvl="0" indent="0"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包括起飞时整体的稳性设计、起飞时水面张力等影响</a:t>
            </a:r>
          </a:p>
        </p:txBody>
      </p:sp>
      <p:sp>
        <p:nvSpPr>
          <p:cNvPr id="45" name="文本框 44"/>
          <p:cNvSpPr txBox="1"/>
          <p:nvPr/>
        </p:nvSpPr>
        <p:spPr>
          <a:xfrm flipH="1">
            <a:off x="3924494" y="4635532"/>
            <a:ext cx="110799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algn="r">
              <a:lnSpc>
                <a:spcPct val="120000"/>
              </a:lnSpc>
              <a:defRPr b="1">
                <a:solidFill>
                  <a:prstClr val="white">
                    <a:alpha val="70000"/>
                  </a:prstClr>
                </a:solidFill>
                <a:latin typeface="Arial"/>
                <a:ea typeface="微软雅黑"/>
              </a:defRPr>
            </a:lvl1pPr>
          </a:lstStyle>
          <a:p>
            <a:r>
              <a:rPr lang="zh-CN" altLang="en-US" b="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水下潜航</a:t>
            </a:r>
            <a:endParaRPr lang="zh-CN" altLang="en-US" b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6" name="文本框 45"/>
          <p:cNvSpPr txBox="1"/>
          <p:nvPr/>
        </p:nvSpPr>
        <p:spPr>
          <a:xfrm flipH="1">
            <a:off x="965200" y="4980417"/>
            <a:ext cx="4067290" cy="5355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balanced" dir="t">
                <a:rot lat="0" lon="0" rev="2100000"/>
              </a:lightRig>
            </a:scene3d>
            <a:sp3d extrusionH="57150" prstMaterial="metal">
              <a:bevelT w="38100" h="25400"/>
              <a:contourClr>
                <a:schemeClr val="bg2"/>
              </a:contourClr>
            </a:sp3d>
          </a:bodyPr>
          <a:lstStyle>
            <a:defPPr>
              <a:defRPr lang="zh-CN"/>
            </a:defPPr>
            <a:lvl1pPr marR="0" lvl="0" indent="0" algn="r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200" b="0" i="0" u="none" strike="noStrike" cap="none" spc="0" normalizeH="0" baseline="0">
                <a:ln>
                  <a:noFill/>
                </a:ln>
                <a:solidFill>
                  <a:prstClr val="white">
                    <a:alpha val="70000"/>
                  </a:prst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r>
              <a:rPr lang="zh-CN" altLang="en-US" b="1" dirty="0" smtClean="0">
                <a:ln w="50800"/>
                <a:solidFill>
                  <a:schemeClr val="bg1">
                    <a:shade val="50000"/>
                  </a:schemeClr>
                </a:solidFill>
              </a:rPr>
              <a:t>要求飞潜器符合一种潜航原理，密封性好，水下运动灵活新好，可以实现上浮、下沉、悬浮等运动</a:t>
            </a:r>
          </a:p>
        </p:txBody>
      </p:sp>
      <p:grpSp>
        <p:nvGrpSpPr>
          <p:cNvPr id="30" name="组合 46"/>
          <p:cNvGrpSpPr/>
          <p:nvPr/>
        </p:nvGrpSpPr>
        <p:grpSpPr>
          <a:xfrm>
            <a:off x="9163904" y="2336313"/>
            <a:ext cx="579149" cy="579149"/>
            <a:chOff x="8877874" y="2079624"/>
            <a:chExt cx="579149" cy="579149"/>
          </a:xfrm>
        </p:grpSpPr>
        <p:grpSp>
          <p:nvGrpSpPr>
            <p:cNvPr id="31" name="组合 47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50" name="组合 51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54" name="弧形 53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5" name="弧形 54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弧形 55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弧形 56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53" name="椭圆 52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57" name="组合 48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50" name="直接连接符 49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直接连接符 50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59" name="组合 57"/>
          <p:cNvGrpSpPr/>
          <p:nvPr/>
        </p:nvGrpSpPr>
        <p:grpSpPr>
          <a:xfrm>
            <a:off x="10005279" y="3646583"/>
            <a:ext cx="579149" cy="579149"/>
            <a:chOff x="8877874" y="2079624"/>
            <a:chExt cx="579149" cy="579149"/>
          </a:xfrm>
        </p:grpSpPr>
        <p:grpSp>
          <p:nvGrpSpPr>
            <p:cNvPr id="266" name="组合 58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67" name="组合 62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65" name="弧形 64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6" name="弧形 65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7" name="弧形 66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8" name="弧形 67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4" name="椭圆 63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68" name="组合 59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61" name="直接连接符 60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直接连接符 61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>
                        <a:alpha val="50000"/>
                      </a:srgbClr>
                    </a:gs>
                    <a:gs pos="0">
                      <a:srgbClr val="62FFFF">
                        <a:alpha val="700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69" name="组合 68"/>
          <p:cNvGrpSpPr/>
          <p:nvPr/>
        </p:nvGrpSpPr>
        <p:grpSpPr>
          <a:xfrm>
            <a:off x="9711281" y="4956853"/>
            <a:ext cx="579149" cy="579149"/>
            <a:chOff x="8877874" y="2079624"/>
            <a:chExt cx="579149" cy="579149"/>
          </a:xfrm>
        </p:grpSpPr>
        <p:grpSp>
          <p:nvGrpSpPr>
            <p:cNvPr id="270" name="组合 69"/>
            <p:cNvGrpSpPr/>
            <p:nvPr/>
          </p:nvGrpSpPr>
          <p:grpSpPr>
            <a:xfrm>
              <a:off x="8877874" y="2079624"/>
              <a:ext cx="579149" cy="579149"/>
              <a:chOff x="829915" y="1454033"/>
              <a:chExt cx="1010790" cy="1010792"/>
            </a:xfrm>
          </p:grpSpPr>
          <p:grpSp>
            <p:nvGrpSpPr>
              <p:cNvPr id="271" name="组合 73"/>
              <p:cNvGrpSpPr/>
              <p:nvPr/>
            </p:nvGrpSpPr>
            <p:grpSpPr>
              <a:xfrm>
                <a:off x="885367" y="1509486"/>
                <a:ext cx="899888" cy="899886"/>
                <a:chOff x="4223654" y="2075543"/>
                <a:chExt cx="2786746" cy="2786743"/>
              </a:xfrm>
            </p:grpSpPr>
            <p:sp>
              <p:nvSpPr>
                <p:cNvPr id="76" name="弧形 75"/>
                <p:cNvSpPr/>
                <p:nvPr/>
              </p:nvSpPr>
              <p:spPr>
                <a:xfrm>
                  <a:off x="4223657" y="2075543"/>
                  <a:ext cx="2786743" cy="2786743"/>
                </a:xfrm>
                <a:prstGeom prst="arc">
                  <a:avLst>
                    <a:gd name="adj1" fmla="val 16515091"/>
                    <a:gd name="adj2" fmla="val 8042095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7" name="弧形 76"/>
                <p:cNvSpPr/>
                <p:nvPr/>
              </p:nvSpPr>
              <p:spPr>
                <a:xfrm flipH="1">
                  <a:off x="4223657" y="2075543"/>
                  <a:ext cx="2786743" cy="2786743"/>
                </a:xfrm>
                <a:prstGeom prst="arc">
                  <a:avLst>
                    <a:gd name="adj1" fmla="val 16221398"/>
                    <a:gd name="adj2" fmla="val 17074317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8" name="弧形 77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9108016"/>
                    <a:gd name="adj2" fmla="val 947009"/>
                  </a:avLst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弧形 78"/>
                <p:cNvSpPr/>
                <p:nvPr/>
              </p:nvSpPr>
              <p:spPr>
                <a:xfrm flipH="1">
                  <a:off x="4223654" y="2075543"/>
                  <a:ext cx="2786743" cy="2786743"/>
                </a:xfrm>
                <a:prstGeom prst="arc">
                  <a:avLst>
                    <a:gd name="adj1" fmla="val 1732279"/>
                    <a:gd name="adj2" fmla="val 2508284"/>
                  </a:avLst>
                </a:prstGeom>
                <a:ln w="15875">
                  <a:solidFill>
                    <a:srgbClr val="62FFFF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5" name="椭圆 74"/>
              <p:cNvSpPr/>
              <p:nvPr/>
            </p:nvSpPr>
            <p:spPr>
              <a:xfrm rot="16200000">
                <a:off x="829914" y="1454034"/>
                <a:ext cx="1010792" cy="1010790"/>
              </a:xfrm>
              <a:prstGeom prst="ellipse">
                <a:avLst/>
              </a:prstGeom>
              <a:noFill/>
              <a:ln w="9525">
                <a:gradFill flip="none" rotWithShape="1">
                  <a:gsLst>
                    <a:gs pos="0">
                      <a:srgbClr val="62FFFF">
                        <a:alpha val="50000"/>
                      </a:srgbClr>
                    </a:gs>
                    <a:gs pos="82000">
                      <a:srgbClr val="62FFFF">
                        <a:alpha val="0"/>
                      </a:srgb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72" name="组合 70"/>
            <p:cNvGrpSpPr/>
            <p:nvPr/>
          </p:nvGrpSpPr>
          <p:grpSpPr>
            <a:xfrm>
              <a:off x="8984825" y="2183365"/>
              <a:ext cx="371666" cy="371666"/>
              <a:chOff x="8969184" y="2183993"/>
              <a:chExt cx="371666" cy="371666"/>
            </a:xfrm>
          </p:grpSpPr>
          <p:cxnSp>
            <p:nvCxnSpPr>
              <p:cNvPr id="72" name="直接连接符 71"/>
              <p:cNvCxnSpPr/>
              <p:nvPr/>
            </p:nvCxnSpPr>
            <p:spPr>
              <a:xfrm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01E2BC">
                        <a:alpha val="50000"/>
                      </a:srgbClr>
                    </a:gs>
                    <a:gs pos="0">
                      <a:srgbClr val="01E2BC">
                        <a:alpha val="0"/>
                      </a:srgbClr>
                    </a:gs>
                    <a:gs pos="100000">
                      <a:srgbClr val="01E2BC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/>
              <p:cNvCxnSpPr/>
              <p:nvPr/>
            </p:nvCxnSpPr>
            <p:spPr>
              <a:xfrm rot="5400000">
                <a:off x="8969184" y="2369826"/>
                <a:ext cx="371666" cy="0"/>
              </a:xfrm>
              <a:prstGeom prst="line">
                <a:avLst/>
              </a:prstGeom>
              <a:ln>
                <a:gradFill flip="none" rotWithShape="1">
                  <a:gsLst>
                    <a:gs pos="50000">
                      <a:srgbClr val="62FFFF"/>
                    </a:gs>
                    <a:gs pos="0">
                      <a:srgbClr val="62FFFF">
                        <a:alpha val="0"/>
                      </a:srgbClr>
                    </a:gs>
                    <a:gs pos="100000">
                      <a:srgbClr val="62FFFF">
                        <a:alpha val="0"/>
                      </a:srgbClr>
                    </a:gs>
                  </a:gsLst>
                  <a:lin ang="0" scaled="1"/>
                  <a:tileRect/>
                </a:gradFill>
              </a:ln>
              <a:effectLst>
                <a:outerShdw blurRad="63500" sx="102000" sy="102000" algn="ctr" rotWithShape="0">
                  <a:srgbClr val="01E2BC"/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80" name="椭圆 79"/>
          <p:cNvSpPr/>
          <p:nvPr/>
        </p:nvSpPr>
        <p:spPr>
          <a:xfrm>
            <a:off x="5092699" y="2133303"/>
            <a:ext cx="991504" cy="991502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5166532" y="2207138"/>
            <a:ext cx="843838" cy="843836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3" name="组合 81"/>
          <p:cNvGrpSpPr/>
          <p:nvPr/>
        </p:nvGrpSpPr>
        <p:grpSpPr>
          <a:xfrm>
            <a:off x="5257124" y="2297884"/>
            <a:ext cx="662654" cy="662342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83" name="任意多边形 57"/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84" name="任意多边形 59"/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85" name="任意多边形 61"/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86" name="任意多边形 63"/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87" name="任意多边形 65"/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88" name="任意多边形 67"/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89" name="任意多边形 69"/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90" name="任意多边形 71"/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91" name="任意多边形 73"/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92" name="任意多边形 75"/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93" name="任意多边形 77"/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94" name="任意多边形 79"/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95" name="任意多边形 81"/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96" name="任意多边形 83"/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97" name="任意多边形 85"/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98" name="任意多边形 87"/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99" name="任意多边形 89"/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00" name="任意多边形 91"/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01" name="任意多边形 93"/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02" name="任意多边形 95"/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03" name="任意多边形 97"/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04" name="任意多边形 99"/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05" name="任意多边形 101"/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06" name="任意多边形 103"/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07" name="任意多边形 105"/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08" name="任意多边形 107"/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09" name="任意多边形 109"/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10" name="任意多边形 111"/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11" name="任意多边形 113"/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12" name="任意多边形 115"/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13" name="任意多边形 117"/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14" name="任意多边形 119"/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15" name="任意多边形 121"/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16" name="任意多边形 123"/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17" name="任意多边形 125"/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18" name="任意多边形 127"/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19" name="任意多边形 129"/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20" name="任意多边形 131"/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21" name="任意多边形 133"/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22" name="任意多边形 135"/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23" name="任意多边形 137"/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24" name="任意多边形 139"/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25" name="任意多边形 141"/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26" name="任意多边形 143"/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27" name="任意多边形 145"/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28" name="任意多边形 147"/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29" name="任意多边形 149"/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30" name="任意多边形 151"/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31" name="任意多边形 153"/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32" name="任意多边形 155"/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33" name="任意多边形 157"/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</p:grpSp>
      <p:grpSp>
        <p:nvGrpSpPr>
          <p:cNvPr id="274" name="组合 133"/>
          <p:cNvGrpSpPr/>
          <p:nvPr/>
        </p:nvGrpSpPr>
        <p:grpSpPr>
          <a:xfrm>
            <a:off x="5226731" y="2241078"/>
            <a:ext cx="723440" cy="775950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135" name="任意多边形 434"/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任意多边形 435"/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任意多边形 436"/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8" name="椭圆 137"/>
          <p:cNvSpPr/>
          <p:nvPr/>
        </p:nvSpPr>
        <p:spPr>
          <a:xfrm>
            <a:off x="5092699" y="3451192"/>
            <a:ext cx="991504" cy="991502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9" name="椭圆 138"/>
          <p:cNvSpPr/>
          <p:nvPr/>
        </p:nvSpPr>
        <p:spPr>
          <a:xfrm>
            <a:off x="5166532" y="3525027"/>
            <a:ext cx="843838" cy="843836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5" name="组合 139"/>
          <p:cNvGrpSpPr/>
          <p:nvPr/>
        </p:nvGrpSpPr>
        <p:grpSpPr>
          <a:xfrm>
            <a:off x="5257124" y="3615773"/>
            <a:ext cx="662654" cy="662342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141" name="任意多边形 57"/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42" name="任意多边形 59"/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43" name="任意多边形 61"/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44" name="任意多边形 63"/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45" name="任意多边形 65"/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46" name="任意多边形 67"/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47" name="任意多边形 69"/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48" name="任意多边形 71"/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49" name="任意多边形 73"/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50" name="任意多边形 75"/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51" name="任意多边形 77"/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52" name="任意多边形 79"/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53" name="任意多边形 81"/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54" name="任意多边形 83"/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55" name="任意多边形 85"/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56" name="任意多边形 87"/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57" name="任意多边形 89"/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58" name="任意多边形 91"/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59" name="任意多边形 93"/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60" name="任意多边形 95"/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61" name="任意多边形 97"/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62" name="任意多边形 99"/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63" name="任意多边形 101"/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64" name="任意多边形 103"/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65" name="任意多边形 105"/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66" name="任意多边形 107"/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67" name="任意多边形 109"/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68" name="任意多边形 111"/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69" name="任意多边形 113"/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70" name="任意多边形 115"/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71" name="任意多边形 117"/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72" name="任意多边形 119"/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73" name="任意多边形 121"/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74" name="任意多边形 123"/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75" name="任意多边形 125"/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76" name="任意多边形 127"/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77" name="任意多边形 129"/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78" name="任意多边形 131"/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79" name="任意多边形 133"/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80" name="任意多边形 135"/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81" name="任意多边形 137"/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82" name="任意多边形 139"/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83" name="任意多边形 141"/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84" name="任意多边形 143"/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85" name="任意多边形 145"/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86" name="任意多边形 147"/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87" name="任意多边形 149"/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188" name="任意多边形 151"/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89" name="任意多边形 153"/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90" name="任意多边形 155"/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191" name="任意多边形 157"/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</p:grpSp>
      <p:grpSp>
        <p:nvGrpSpPr>
          <p:cNvPr id="276" name="组合 191"/>
          <p:cNvGrpSpPr/>
          <p:nvPr/>
        </p:nvGrpSpPr>
        <p:grpSpPr>
          <a:xfrm>
            <a:off x="5226731" y="3558967"/>
            <a:ext cx="723440" cy="775950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193" name="任意多边形 494"/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任意多边形 495"/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任意多边形 496"/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6" name="椭圆 195"/>
          <p:cNvSpPr/>
          <p:nvPr/>
        </p:nvSpPr>
        <p:spPr>
          <a:xfrm>
            <a:off x="5092699" y="4757475"/>
            <a:ext cx="991504" cy="991502"/>
          </a:xfrm>
          <a:prstGeom prst="ellipse">
            <a:avLst/>
          </a:prstGeom>
          <a:gradFill flip="none" rotWithShape="1">
            <a:gsLst>
              <a:gs pos="65000">
                <a:srgbClr val="0D69FF">
                  <a:alpha val="0"/>
                </a:srgbClr>
              </a:gs>
              <a:gs pos="100000">
                <a:srgbClr val="0D69FF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7" name="椭圆 196"/>
          <p:cNvSpPr/>
          <p:nvPr/>
        </p:nvSpPr>
        <p:spPr>
          <a:xfrm>
            <a:off x="5166532" y="4831310"/>
            <a:ext cx="843838" cy="843836"/>
          </a:xfrm>
          <a:prstGeom prst="ellipse">
            <a:avLst/>
          </a:prstGeom>
          <a:noFill/>
          <a:ln>
            <a:solidFill>
              <a:srgbClr val="62FFFF"/>
            </a:solidFill>
          </a:ln>
          <a:effectLst>
            <a:glow rad="38100">
              <a:srgbClr val="01E2BC">
                <a:alpha val="10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7" name="组合 197"/>
          <p:cNvGrpSpPr/>
          <p:nvPr/>
        </p:nvGrpSpPr>
        <p:grpSpPr>
          <a:xfrm>
            <a:off x="5257124" y="4922056"/>
            <a:ext cx="662654" cy="662342"/>
            <a:chOff x="5853103" y="-4503799"/>
            <a:chExt cx="9790876" cy="9786315"/>
          </a:xfrm>
          <a:solidFill>
            <a:srgbClr val="01E2BC"/>
          </a:solidFill>
        </p:grpSpPr>
        <p:sp>
          <p:nvSpPr>
            <p:cNvPr id="199" name="任意多边形 57"/>
            <p:cNvSpPr/>
            <p:nvPr/>
          </p:nvSpPr>
          <p:spPr>
            <a:xfrm>
              <a:off x="10656176" y="-4503799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00" name="任意多边形 59"/>
            <p:cNvSpPr/>
            <p:nvPr/>
          </p:nvSpPr>
          <p:spPr>
            <a:xfrm>
              <a:off x="11246705" y="-44673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01" name="任意多边形 61"/>
            <p:cNvSpPr/>
            <p:nvPr/>
          </p:nvSpPr>
          <p:spPr>
            <a:xfrm>
              <a:off x="11828274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02" name="任意多边形 63"/>
            <p:cNvSpPr/>
            <p:nvPr/>
          </p:nvSpPr>
          <p:spPr>
            <a:xfrm>
              <a:off x="1239207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03" name="任意多边形 65"/>
            <p:cNvSpPr/>
            <p:nvPr/>
          </p:nvSpPr>
          <p:spPr>
            <a:xfrm>
              <a:off x="12929560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04" name="任意多边形 67"/>
            <p:cNvSpPr/>
            <p:nvPr/>
          </p:nvSpPr>
          <p:spPr>
            <a:xfrm>
              <a:off x="1343258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05" name="任意多边形 69"/>
            <p:cNvSpPr/>
            <p:nvPr/>
          </p:nvSpPr>
          <p:spPr>
            <a:xfrm>
              <a:off x="13893525" y="-324964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06" name="任意多边形 71"/>
            <p:cNvSpPr/>
            <p:nvPr/>
          </p:nvSpPr>
          <p:spPr>
            <a:xfrm>
              <a:off x="14305379" y="-282489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07" name="任意多边形 73"/>
            <p:cNvSpPr/>
            <p:nvPr/>
          </p:nvSpPr>
          <p:spPr>
            <a:xfrm>
              <a:off x="14661934" y="-235275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08" name="任意多边形 75"/>
            <p:cNvSpPr/>
            <p:nvPr/>
          </p:nvSpPr>
          <p:spPr>
            <a:xfrm>
              <a:off x="1495776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09" name="任意多边形 77"/>
            <p:cNvSpPr/>
            <p:nvPr/>
          </p:nvSpPr>
          <p:spPr>
            <a:xfrm>
              <a:off x="15188373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10" name="任意多边形 79"/>
            <p:cNvSpPr/>
            <p:nvPr/>
          </p:nvSpPr>
          <p:spPr>
            <a:xfrm>
              <a:off x="15350273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11" name="任意多边形 81"/>
            <p:cNvSpPr/>
            <p:nvPr/>
          </p:nvSpPr>
          <p:spPr>
            <a:xfrm>
              <a:off x="15441032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12" name="任意多边形 83"/>
            <p:cNvSpPr/>
            <p:nvPr/>
          </p:nvSpPr>
          <p:spPr>
            <a:xfrm>
              <a:off x="15459249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13" name="任意多边形 85"/>
            <p:cNvSpPr/>
            <p:nvPr/>
          </p:nvSpPr>
          <p:spPr>
            <a:xfrm>
              <a:off x="15404671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14" name="任意多边形 87"/>
            <p:cNvSpPr/>
            <p:nvPr/>
          </p:nvSpPr>
          <p:spPr>
            <a:xfrm>
              <a:off x="15278093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15" name="任意多边形 89"/>
            <p:cNvSpPr/>
            <p:nvPr/>
          </p:nvSpPr>
          <p:spPr>
            <a:xfrm>
              <a:off x="15081455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16" name="任意多边形 91"/>
            <p:cNvSpPr/>
            <p:nvPr/>
          </p:nvSpPr>
          <p:spPr>
            <a:xfrm>
              <a:off x="14817747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17" name="任意多边形 93"/>
            <p:cNvSpPr/>
            <p:nvPr/>
          </p:nvSpPr>
          <p:spPr>
            <a:xfrm>
              <a:off x="1449093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18" name="任意多边形 95"/>
            <p:cNvSpPr/>
            <p:nvPr/>
          </p:nvSpPr>
          <p:spPr>
            <a:xfrm>
              <a:off x="14105994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19" name="任意多边形 97"/>
            <p:cNvSpPr/>
            <p:nvPr/>
          </p:nvSpPr>
          <p:spPr>
            <a:xfrm>
              <a:off x="13668775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20" name="任意多边形 99"/>
            <p:cNvSpPr/>
            <p:nvPr/>
          </p:nvSpPr>
          <p:spPr>
            <a:xfrm>
              <a:off x="13185875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21" name="任意多边形 101"/>
            <p:cNvSpPr/>
            <p:nvPr/>
          </p:nvSpPr>
          <p:spPr>
            <a:xfrm>
              <a:off x="12664621" y="466705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22" name="任意多边形 103"/>
            <p:cNvSpPr/>
            <p:nvPr/>
          </p:nvSpPr>
          <p:spPr>
            <a:xfrm>
              <a:off x="12112923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23" name="任意多边形 105"/>
            <p:cNvSpPr/>
            <p:nvPr/>
          </p:nvSpPr>
          <p:spPr>
            <a:xfrm>
              <a:off x="11539169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24" name="任意多边形 107"/>
            <p:cNvSpPr/>
            <p:nvPr/>
          </p:nvSpPr>
          <p:spPr>
            <a:xfrm>
              <a:off x="10952012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25" name="任意多边形 109"/>
            <p:cNvSpPr/>
            <p:nvPr/>
          </p:nvSpPr>
          <p:spPr>
            <a:xfrm>
              <a:off x="10360359" y="509779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26" name="任意多边形 111"/>
            <p:cNvSpPr/>
            <p:nvPr/>
          </p:nvSpPr>
          <p:spPr>
            <a:xfrm>
              <a:off x="9773192" y="502508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27" name="任意多边形 113"/>
            <p:cNvSpPr/>
            <p:nvPr/>
          </p:nvSpPr>
          <p:spPr>
            <a:xfrm>
              <a:off x="9199427" y="488077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28" name="任意多边形 115"/>
            <p:cNvSpPr/>
            <p:nvPr/>
          </p:nvSpPr>
          <p:spPr>
            <a:xfrm>
              <a:off x="8647730" y="46670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29" name="任意多边形 117"/>
            <p:cNvSpPr/>
            <p:nvPr/>
          </p:nvSpPr>
          <p:spPr>
            <a:xfrm>
              <a:off x="8126486" y="43871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30" name="任意多边形 119"/>
            <p:cNvSpPr/>
            <p:nvPr/>
          </p:nvSpPr>
          <p:spPr>
            <a:xfrm>
              <a:off x="7643576" y="404530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31" name="任意多边形 121"/>
            <p:cNvSpPr/>
            <p:nvPr/>
          </p:nvSpPr>
          <p:spPr>
            <a:xfrm>
              <a:off x="7206357" y="3646736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32" name="任意多边形 123"/>
            <p:cNvSpPr/>
            <p:nvPr/>
          </p:nvSpPr>
          <p:spPr>
            <a:xfrm>
              <a:off x="6821416" y="319743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33" name="任意多边形 125"/>
            <p:cNvSpPr/>
            <p:nvPr/>
          </p:nvSpPr>
          <p:spPr>
            <a:xfrm>
              <a:off x="6494615" y="2704240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34" name="任意多边形 127"/>
            <p:cNvSpPr/>
            <p:nvPr/>
          </p:nvSpPr>
          <p:spPr>
            <a:xfrm>
              <a:off x="6230908" y="217461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35" name="任意多边形 129"/>
            <p:cNvSpPr/>
            <p:nvPr/>
          </p:nvSpPr>
          <p:spPr>
            <a:xfrm>
              <a:off x="6034259" y="161659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36" name="任意多边形 131"/>
            <p:cNvSpPr/>
            <p:nvPr/>
          </p:nvSpPr>
          <p:spPr>
            <a:xfrm>
              <a:off x="5907692" y="1038652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37" name="任意多边形 133"/>
            <p:cNvSpPr/>
            <p:nvPr/>
          </p:nvSpPr>
          <p:spPr>
            <a:xfrm>
              <a:off x="5853103" y="449531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38" name="任意多边形 135"/>
            <p:cNvSpPr/>
            <p:nvPr/>
          </p:nvSpPr>
          <p:spPr>
            <a:xfrm>
              <a:off x="5871331" y="-14182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39" name="任意多边形 137"/>
            <p:cNvSpPr/>
            <p:nvPr/>
          </p:nvSpPr>
          <p:spPr>
            <a:xfrm>
              <a:off x="5962079" y="-72646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40" name="任意多边形 139"/>
            <p:cNvSpPr/>
            <p:nvPr/>
          </p:nvSpPr>
          <p:spPr>
            <a:xfrm>
              <a:off x="6123989" y="-129552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41" name="任意多边形 141"/>
            <p:cNvSpPr/>
            <p:nvPr/>
          </p:nvSpPr>
          <p:spPr>
            <a:xfrm>
              <a:off x="6354591" y="-184037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42" name="任意多边形 143"/>
            <p:cNvSpPr/>
            <p:nvPr/>
          </p:nvSpPr>
          <p:spPr>
            <a:xfrm>
              <a:off x="6650428" y="-235275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43" name="任意多边形 145"/>
            <p:cNvSpPr/>
            <p:nvPr/>
          </p:nvSpPr>
          <p:spPr>
            <a:xfrm>
              <a:off x="7006972" y="-282489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44" name="任意多边形 147"/>
            <p:cNvSpPr/>
            <p:nvPr/>
          </p:nvSpPr>
          <p:spPr>
            <a:xfrm>
              <a:off x="7418826" y="-324964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45" name="任意多边形 149"/>
            <p:cNvSpPr/>
            <p:nvPr/>
          </p:nvSpPr>
          <p:spPr>
            <a:xfrm>
              <a:off x="7879776" y="-3620557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2670" tIns="42670" rIns="42670" bIns="42670" numCol="1" spcCol="1270" anchor="ctr" anchorCtr="0">
              <a:noAutofit/>
            </a:bodyPr>
            <a:lstStyle/>
            <a:p>
              <a:pPr lvl="0" algn="ctr" defTabSz="4000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900" kern="1200"/>
            </a:p>
          </p:txBody>
        </p:sp>
        <p:sp>
          <p:nvSpPr>
            <p:cNvPr id="246" name="任意多边形 151"/>
            <p:cNvSpPr/>
            <p:nvPr/>
          </p:nvSpPr>
          <p:spPr>
            <a:xfrm>
              <a:off x="8382802" y="-3932015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47" name="任意多边形 153"/>
            <p:cNvSpPr/>
            <p:nvPr/>
          </p:nvSpPr>
          <p:spPr>
            <a:xfrm>
              <a:off x="8920291" y="-4179298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48" name="任意多边形 155"/>
            <p:cNvSpPr/>
            <p:nvPr/>
          </p:nvSpPr>
          <p:spPr>
            <a:xfrm>
              <a:off x="9484077" y="-4358663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  <p:sp>
          <p:nvSpPr>
            <p:cNvPr id="249" name="任意多边形 157"/>
            <p:cNvSpPr/>
            <p:nvPr/>
          </p:nvSpPr>
          <p:spPr>
            <a:xfrm>
              <a:off x="10065646" y="-4467374"/>
              <a:ext cx="184730" cy="18472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37590" tIns="37590" rIns="37590" bIns="37590" numCol="1" spcCol="1270" anchor="ctr" anchorCtr="0">
              <a:noAutofit/>
            </a:bodyPr>
            <a:lstStyle/>
            <a:p>
              <a:pPr lvl="0" algn="ctr" defTabSz="222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zh-CN" altLang="en-US" sz="500" kern="1200"/>
            </a:p>
          </p:txBody>
        </p:sp>
      </p:grpSp>
      <p:grpSp>
        <p:nvGrpSpPr>
          <p:cNvPr id="278" name="组合 249"/>
          <p:cNvGrpSpPr/>
          <p:nvPr/>
        </p:nvGrpSpPr>
        <p:grpSpPr>
          <a:xfrm>
            <a:off x="5226731" y="4865250"/>
            <a:ext cx="723440" cy="775950"/>
            <a:chOff x="4981968" y="4909761"/>
            <a:chExt cx="561350" cy="602097"/>
          </a:xfrm>
          <a:solidFill>
            <a:schemeClr val="bg1"/>
          </a:solidFill>
          <a:effectLst>
            <a:glow rad="50800">
              <a:schemeClr val="bg1">
                <a:alpha val="10000"/>
              </a:schemeClr>
            </a:glow>
          </a:effectLst>
        </p:grpSpPr>
        <p:sp>
          <p:nvSpPr>
            <p:cNvPr id="251" name="任意多边形 553"/>
            <p:cNvSpPr/>
            <p:nvPr/>
          </p:nvSpPr>
          <p:spPr>
            <a:xfrm>
              <a:off x="4981968" y="4909761"/>
              <a:ext cx="561350" cy="194436"/>
            </a:xfrm>
            <a:custGeom>
              <a:avLst/>
              <a:gdLst>
                <a:gd name="connsiteX0" fmla="*/ 280675 w 561350"/>
                <a:gd name="connsiteY0" fmla="*/ 0 h 194436"/>
                <a:gd name="connsiteX1" fmla="*/ 558070 w 561350"/>
                <a:gd name="connsiteY1" fmla="*/ 183869 h 194436"/>
                <a:gd name="connsiteX2" fmla="*/ 561350 w 561350"/>
                <a:gd name="connsiteY2" fmla="*/ 194436 h 194436"/>
                <a:gd name="connsiteX3" fmla="*/ 528660 w 561350"/>
                <a:gd name="connsiteY3" fmla="*/ 194436 h 194436"/>
                <a:gd name="connsiteX4" fmla="*/ 504584 w 561350"/>
                <a:gd name="connsiteY4" fmla="*/ 150079 h 194436"/>
                <a:gd name="connsiteX5" fmla="*/ 280675 w 561350"/>
                <a:gd name="connsiteY5" fmla="*/ 31028 h 194436"/>
                <a:gd name="connsiteX6" fmla="*/ 56766 w 561350"/>
                <a:gd name="connsiteY6" fmla="*/ 150079 h 194436"/>
                <a:gd name="connsiteX7" fmla="*/ 32690 w 561350"/>
                <a:gd name="connsiteY7" fmla="*/ 194436 h 194436"/>
                <a:gd name="connsiteX8" fmla="*/ 0 w 561350"/>
                <a:gd name="connsiteY8" fmla="*/ 194436 h 194436"/>
                <a:gd name="connsiteX9" fmla="*/ 3280 w 561350"/>
                <a:gd name="connsiteY9" fmla="*/ 183869 h 194436"/>
                <a:gd name="connsiteX10" fmla="*/ 280675 w 561350"/>
                <a:gd name="connsiteY10" fmla="*/ 0 h 1944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561350" h="194436">
                  <a:moveTo>
                    <a:pt x="280675" y="0"/>
                  </a:moveTo>
                  <a:cubicBezTo>
                    <a:pt x="405375" y="0"/>
                    <a:pt x="512368" y="75817"/>
                    <a:pt x="558070" y="183869"/>
                  </a:cubicBezTo>
                  <a:lnTo>
                    <a:pt x="561350" y="194436"/>
                  </a:lnTo>
                  <a:lnTo>
                    <a:pt x="528660" y="194436"/>
                  </a:lnTo>
                  <a:lnTo>
                    <a:pt x="504584" y="150079"/>
                  </a:lnTo>
                  <a:cubicBezTo>
                    <a:pt x="456059" y="78252"/>
                    <a:pt x="373882" y="31028"/>
                    <a:pt x="280675" y="31028"/>
                  </a:cubicBezTo>
                  <a:cubicBezTo>
                    <a:pt x="187468" y="31028"/>
                    <a:pt x="105292" y="78252"/>
                    <a:pt x="56766" y="150079"/>
                  </a:cubicBezTo>
                  <a:lnTo>
                    <a:pt x="32690" y="194436"/>
                  </a:lnTo>
                  <a:lnTo>
                    <a:pt x="0" y="194436"/>
                  </a:lnTo>
                  <a:lnTo>
                    <a:pt x="3280" y="183869"/>
                  </a:lnTo>
                  <a:cubicBezTo>
                    <a:pt x="48983" y="75817"/>
                    <a:pt x="155975" y="0"/>
                    <a:pt x="280675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2" name="任意多边形 554"/>
            <p:cNvSpPr/>
            <p:nvPr/>
          </p:nvSpPr>
          <p:spPr>
            <a:xfrm>
              <a:off x="5028091" y="5397417"/>
              <a:ext cx="132191" cy="92909"/>
            </a:xfrm>
            <a:custGeom>
              <a:avLst/>
              <a:gdLst>
                <a:gd name="connsiteX0" fmla="*/ 0 w 132191"/>
                <a:gd name="connsiteY0" fmla="*/ 0 h 92909"/>
                <a:gd name="connsiteX1" fmla="*/ 40042 w 132191"/>
                <a:gd name="connsiteY1" fmla="*/ 0 h 92909"/>
                <a:gd name="connsiteX2" fmla="*/ 43618 w 132191"/>
                <a:gd name="connsiteY2" fmla="*/ 4334 h 92909"/>
                <a:gd name="connsiteX3" fmla="*/ 129449 w 132191"/>
                <a:gd name="connsiteY3" fmla="*/ 62202 h 92909"/>
                <a:gd name="connsiteX4" fmla="*/ 132191 w 132191"/>
                <a:gd name="connsiteY4" fmla="*/ 63053 h 92909"/>
                <a:gd name="connsiteX5" fmla="*/ 124191 w 132191"/>
                <a:gd name="connsiteY5" fmla="*/ 92909 h 92909"/>
                <a:gd name="connsiteX6" fmla="*/ 117372 w 132191"/>
                <a:gd name="connsiteY6" fmla="*/ 90792 h 92909"/>
                <a:gd name="connsiteX7" fmla="*/ 21678 w 132191"/>
                <a:gd name="connsiteY7" fmla="*/ 26274 h 92909"/>
                <a:gd name="connsiteX8" fmla="*/ 0 w 132191"/>
                <a:gd name="connsiteY8" fmla="*/ 0 h 92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2191" h="92909">
                  <a:moveTo>
                    <a:pt x="0" y="0"/>
                  </a:moveTo>
                  <a:lnTo>
                    <a:pt x="40042" y="0"/>
                  </a:lnTo>
                  <a:lnTo>
                    <a:pt x="43618" y="4334"/>
                  </a:lnTo>
                  <a:cubicBezTo>
                    <a:pt x="68051" y="28767"/>
                    <a:pt x="97144" y="48539"/>
                    <a:pt x="129449" y="62202"/>
                  </a:cubicBezTo>
                  <a:lnTo>
                    <a:pt x="132191" y="63053"/>
                  </a:lnTo>
                  <a:lnTo>
                    <a:pt x="124191" y="92909"/>
                  </a:lnTo>
                  <a:lnTo>
                    <a:pt x="117372" y="90792"/>
                  </a:lnTo>
                  <a:cubicBezTo>
                    <a:pt x="81354" y="75558"/>
                    <a:pt x="48918" y="53514"/>
                    <a:pt x="21678" y="26274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3" name="任意多边形 555"/>
            <p:cNvSpPr/>
            <p:nvPr/>
          </p:nvSpPr>
          <p:spPr>
            <a:xfrm>
              <a:off x="5195981" y="5397408"/>
              <a:ext cx="301221" cy="114450"/>
            </a:xfrm>
            <a:custGeom>
              <a:avLst/>
              <a:gdLst>
                <a:gd name="connsiteX0" fmla="*/ 261179 w 301221"/>
                <a:gd name="connsiteY0" fmla="*/ 0 h 114450"/>
                <a:gd name="connsiteX1" fmla="*/ 301221 w 301221"/>
                <a:gd name="connsiteY1" fmla="*/ 0 h 114450"/>
                <a:gd name="connsiteX2" fmla="*/ 279543 w 301221"/>
                <a:gd name="connsiteY2" fmla="*/ 26274 h 114450"/>
                <a:gd name="connsiteX3" fmla="*/ 66666 w 301221"/>
                <a:gd name="connsiteY3" fmla="*/ 114450 h 114450"/>
                <a:gd name="connsiteX4" fmla="*/ 5993 w 301221"/>
                <a:gd name="connsiteY4" fmla="*/ 108334 h 114450"/>
                <a:gd name="connsiteX5" fmla="*/ 0 w 301221"/>
                <a:gd name="connsiteY5" fmla="*/ 106474 h 114450"/>
                <a:gd name="connsiteX6" fmla="*/ 8000 w 301221"/>
                <a:gd name="connsiteY6" fmla="*/ 76618 h 114450"/>
                <a:gd name="connsiteX7" fmla="*/ 12247 w 301221"/>
                <a:gd name="connsiteY7" fmla="*/ 77936 h 114450"/>
                <a:gd name="connsiteX8" fmla="*/ 66666 w 301221"/>
                <a:gd name="connsiteY8" fmla="*/ 83422 h 114450"/>
                <a:gd name="connsiteX9" fmla="*/ 257603 w 301221"/>
                <a:gd name="connsiteY9" fmla="*/ 4334 h 114450"/>
                <a:gd name="connsiteX10" fmla="*/ 261179 w 301221"/>
                <a:gd name="connsiteY10" fmla="*/ 0 h 114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1221" h="114450">
                  <a:moveTo>
                    <a:pt x="261179" y="0"/>
                  </a:moveTo>
                  <a:lnTo>
                    <a:pt x="301221" y="0"/>
                  </a:lnTo>
                  <a:lnTo>
                    <a:pt x="279543" y="26274"/>
                  </a:lnTo>
                  <a:cubicBezTo>
                    <a:pt x="225063" y="80754"/>
                    <a:pt x="149800" y="114450"/>
                    <a:pt x="66666" y="114450"/>
                  </a:cubicBezTo>
                  <a:cubicBezTo>
                    <a:pt x="45883" y="114450"/>
                    <a:pt x="25592" y="112344"/>
                    <a:pt x="5993" y="108334"/>
                  </a:cubicBezTo>
                  <a:lnTo>
                    <a:pt x="0" y="106474"/>
                  </a:lnTo>
                  <a:lnTo>
                    <a:pt x="8000" y="76618"/>
                  </a:lnTo>
                  <a:lnTo>
                    <a:pt x="12247" y="77936"/>
                  </a:lnTo>
                  <a:cubicBezTo>
                    <a:pt x="29825" y="81533"/>
                    <a:pt x="48025" y="83422"/>
                    <a:pt x="66666" y="83422"/>
                  </a:cubicBezTo>
                  <a:cubicBezTo>
                    <a:pt x="141232" y="83422"/>
                    <a:pt x="208738" y="53199"/>
                    <a:pt x="257603" y="4334"/>
                  </a:cubicBezTo>
                  <a:lnTo>
                    <a:pt x="261179" y="0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4" name="文本框 253"/>
          <p:cNvSpPr txBox="1"/>
          <p:nvPr/>
        </p:nvSpPr>
        <p:spPr>
          <a:xfrm flipH="1">
            <a:off x="5397797" y="2395055"/>
            <a:ext cx="3802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255" name="文本框 254"/>
          <p:cNvSpPr txBox="1"/>
          <p:nvPr/>
        </p:nvSpPr>
        <p:spPr>
          <a:xfrm flipH="1">
            <a:off x="5359693" y="3712944"/>
            <a:ext cx="4379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sp>
        <p:nvSpPr>
          <p:cNvPr id="256" name="文本框 255"/>
          <p:cNvSpPr txBox="1"/>
          <p:nvPr/>
        </p:nvSpPr>
        <p:spPr>
          <a:xfrm flipH="1">
            <a:off x="5359693" y="5019227"/>
            <a:ext cx="4475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279" name="组合 256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258" name="矩形: 圆角 257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80" name="组合 258"/>
            <p:cNvGrpSpPr/>
            <p:nvPr/>
          </p:nvGrpSpPr>
          <p:grpSpPr>
            <a:xfrm>
              <a:off x="1301959" y="418450"/>
              <a:ext cx="4876340" cy="760635"/>
              <a:chOff x="1292231" y="418450"/>
              <a:chExt cx="4876340" cy="760635"/>
            </a:xfrm>
          </p:grpSpPr>
          <p:sp>
            <p:nvSpPr>
              <p:cNvPr id="261" name="文本框 260"/>
              <p:cNvSpPr txBox="1"/>
              <p:nvPr/>
            </p:nvSpPr>
            <p:spPr>
              <a:xfrm>
                <a:off x="1292231" y="418450"/>
                <a:ext cx="32950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brightRoom" dir="t"/>
                </a:scene3d>
                <a:sp3d contourW="6350" prstMaterial="plastic">
                  <a:bevelT w="20320" h="20320" prst="angle"/>
                  <a:contourClr>
                    <a:schemeClr val="accent1">
                      <a:tint val="100000"/>
                      <a:shade val="100000"/>
                      <a:hueMod val="100000"/>
                      <a:satMod val="100000"/>
                    </a:schemeClr>
                  </a:contourClr>
                </a:sp3d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2800" b="1" i="0" u="none" strike="noStrike" kern="1200" cap="all" normalizeH="0" baseline="0" noProof="0" dirty="0" smtClean="0">
                    <a:ln/>
                    <a:solidFill>
                      <a:schemeClr val="accent1"/>
                    </a:solidFill>
                    <a:effectLst>
                      <a:outerShdw blurRad="19685" dist="12700" dir="5400000" algn="tl" rotWithShape="0">
                        <a:schemeClr val="accent1">
                          <a:satMod val="130000"/>
                          <a:alpha val="60000"/>
                        </a:schemeClr>
                      </a:outerShdw>
                      <a:reflection blurRad="10000" stA="55000" endPos="48000" dist="500" dir="5400000" sy="-100000" algn="bl" rotWithShape="0"/>
                    </a:effectLst>
                    <a:uLnTx/>
                    <a:uFillTx/>
                    <a:latin typeface="微软雅黑"/>
                    <a:ea typeface="微软雅黑"/>
                    <a:cs typeface="+mn-cs"/>
                  </a:rPr>
                  <a:t>项目介绍</a:t>
                </a:r>
                <a:endParaRPr kumimoji="0" lang="zh-CN" altLang="en-US" sz="2800" b="1" i="0" u="none" strike="noStrike" kern="1200" cap="all" normalizeH="0" baseline="0" noProof="0" dirty="0">
                  <a:ln/>
                  <a:solidFill>
                    <a:schemeClr val="accent1"/>
                  </a:solidFill>
                  <a:effectLst>
                    <a:outerShdw blurRad="19685" dist="12700" dir="5400000" algn="tl" rotWithShape="0">
                      <a:schemeClr val="accent1">
                        <a:satMod val="130000"/>
                        <a:alpha val="60000"/>
                      </a:schemeClr>
                    </a:outerShdw>
                    <a:reflection blurRad="10000" stA="55000" endPos="48000" dist="500" dir="5400000" sy="-100000" algn="bl" rotWithShape="0"/>
                  </a:effectLst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262" name="文本框 261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n w="10541" cmpd="sng">
                      <a:solidFill>
                        <a:srgbClr val="7D7D7D">
                          <a:tint val="100000"/>
                          <a:shade val="100000"/>
                          <a:satMod val="110000"/>
                        </a:srgbClr>
                      </a:solidFill>
                      <a:prstDash val="solid"/>
                    </a:ln>
                    <a:gradFill>
                      <a:gsLst>
                        <a:gs pos="0">
                          <a:srgbClr val="FFFFFF">
                            <a:tint val="40000"/>
                            <a:satMod val="250000"/>
                          </a:srgbClr>
                        </a:gs>
                        <a:gs pos="9000">
                          <a:srgbClr val="FFFFFF">
                            <a:tint val="52000"/>
                            <a:satMod val="300000"/>
                          </a:srgbClr>
                        </a:gs>
                        <a:gs pos="50000">
                          <a:srgbClr val="FFFFFF">
                            <a:shade val="20000"/>
                            <a:satMod val="300000"/>
                          </a:srgbClr>
                        </a:gs>
                        <a:gs pos="79000">
                          <a:srgbClr val="FFFFFF">
                            <a:tint val="52000"/>
                            <a:satMod val="300000"/>
                          </a:srgbClr>
                        </a:gs>
                        <a:gs pos="100000">
                          <a:srgbClr val="FFFFFF">
                            <a:tint val="40000"/>
                            <a:satMod val="250000"/>
                          </a:srgbClr>
                        </a:gs>
                      </a:gsLst>
                      <a:lin ang="5400000"/>
                    </a:gra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260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52039344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300" fill="hold"/>
                                        <p:tgtEl>
                                          <p:spTgt spid="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30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3" dur="300" fill="hold"/>
                                        <p:tgtEl>
                                          <p:spTgt spid="1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8" presetClass="emph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Rot by="-21600000">
                                      <p:cBhvr>
                                        <p:cTn id="72" dur="5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3" presetID="45" presetClass="entr" presetSubtype="0" fill="hold" grpId="0" nodeType="withEffect">
                                  <p:stCondLst>
                                    <p:cond delay="1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75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75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-21600000">
                                      <p:cBhvr>
                                        <p:cTn id="97" dur="50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8" presetID="45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75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8" presetClass="emph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Rot by="-21600000">
                                      <p:cBhvr>
                                        <p:cTn id="122" dur="50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3" presetID="45" presetClass="entr" presetSubtype="0" fill="hold" grpId="0" nodeType="withEffect">
                                  <p:stCondLst>
                                    <p:cond delay="90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75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8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50" presetClass="entr" presetSubtype="0" decel="100000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5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8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2" presetClass="entr" presetSubtype="2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80" grpId="0" animBg="1"/>
      <p:bldP spid="81" grpId="0" animBg="1"/>
      <p:bldP spid="138" grpId="0" animBg="1"/>
      <p:bldP spid="139" grpId="0" animBg="1"/>
      <p:bldP spid="196" grpId="0" animBg="1"/>
      <p:bldP spid="197" grpId="0" animBg="1"/>
      <p:bldP spid="254" grpId="0"/>
      <p:bldP spid="255" grpId="0"/>
      <p:bldP spid="25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4" name="矩形: 圆角 3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1301959" y="418450"/>
              <a:ext cx="4876340" cy="760635"/>
              <a:chOff x="1292231" y="418450"/>
              <a:chExt cx="4876340" cy="760635"/>
            </a:xfrm>
          </p:grpSpPr>
          <p:sp>
            <p:nvSpPr>
              <p:cNvPr id="104" name="文本框 103"/>
              <p:cNvSpPr txBox="1"/>
              <p:nvPr/>
            </p:nvSpPr>
            <p:spPr>
              <a:xfrm>
                <a:off x="1292231" y="418450"/>
                <a:ext cx="32950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0">
                  <a:defRPr/>
                </a:pPr>
                <a:r>
                  <a:rPr lang="zh-CN" altLang="en-US" sz="2800" b="1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latin typeface="微软雅黑"/>
                  </a:rPr>
                  <a:t>项目介绍</a:t>
                </a:r>
                <a:endParaRPr lang="zh-CN" altLang="en-US" sz="2800" b="1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latin typeface="微软雅黑"/>
                </a:endParaRPr>
              </a:p>
            </p:txBody>
          </p:sp>
          <p:sp>
            <p:nvSpPr>
              <p:cNvPr id="105" name="文本框 104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n w="10541" cmpd="sng">
                      <a:solidFill>
                        <a:srgbClr val="7D7D7D">
                          <a:tint val="100000"/>
                          <a:shade val="100000"/>
                          <a:satMod val="110000"/>
                        </a:srgbClr>
                      </a:solidFill>
                      <a:prstDash val="solid"/>
                    </a:ln>
                    <a:gradFill>
                      <a:gsLst>
                        <a:gs pos="0">
                          <a:srgbClr val="FFFFFF">
                            <a:tint val="40000"/>
                            <a:satMod val="250000"/>
                          </a:srgbClr>
                        </a:gs>
                        <a:gs pos="9000">
                          <a:srgbClr val="FFFFFF">
                            <a:tint val="52000"/>
                            <a:satMod val="300000"/>
                          </a:srgbClr>
                        </a:gs>
                        <a:gs pos="50000">
                          <a:srgbClr val="FFFFFF">
                            <a:shade val="20000"/>
                            <a:satMod val="300000"/>
                          </a:srgbClr>
                        </a:gs>
                        <a:gs pos="79000">
                          <a:srgbClr val="FFFFFF">
                            <a:tint val="52000"/>
                            <a:satMod val="300000"/>
                          </a:srgbClr>
                        </a:gs>
                        <a:gs pos="100000">
                          <a:srgbClr val="FFFFFF">
                            <a:tint val="40000"/>
                            <a:satMod val="250000"/>
                          </a:srgbClr>
                        </a:gs>
                      </a:gsLst>
                      <a:lin ang="5400000"/>
                    </a:gra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108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49886" y="1399120"/>
            <a:ext cx="3710312" cy="2090527"/>
          </a:xfrm>
          <a:prstGeom prst="rect">
            <a:avLst/>
          </a:prstGeom>
          <a:effectLst>
            <a:softEdge rad="31750"/>
          </a:effectLst>
        </p:spPr>
      </p:pic>
      <p:pic>
        <p:nvPicPr>
          <p:cNvPr id="41" name="图片 79" descr="K21`C0SA@MI5DCGQ]8DU87R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418755" y="4175371"/>
            <a:ext cx="3608821" cy="186354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92849" y="4142792"/>
            <a:ext cx="3693495" cy="195595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43" name="TextBox 42"/>
          <p:cNvSpPr txBox="1"/>
          <p:nvPr/>
        </p:nvSpPr>
        <p:spPr>
          <a:xfrm>
            <a:off x="1558212" y="1614196"/>
            <a:ext cx="5206482" cy="1908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/>
            <a:r>
              <a:rPr lang="zh-CN" altLang="en-US" sz="2000" dirty="0" smtClean="0">
                <a:solidFill>
                  <a:schemeClr val="bg1"/>
                </a:solidFill>
                <a:latin typeface="华文楷体" pitchFamily="2" charset="-122"/>
                <a:ea typeface="华文楷体" pitchFamily="2" charset="-122"/>
              </a:rPr>
              <a:t>由于飞潜器具有较高隐蔽性、机动性，广受各国军方青睐。目前，国内军方正在研制飞潜器项目，处于保密阶段；美国、日本等国也正在进行相同研究。我们也进行大胆尝试。</a:t>
            </a:r>
          </a:p>
          <a:p>
            <a:pPr indent="457200"/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98552003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904262" y="3013501"/>
            <a:ext cx="6383479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normalizeH="0" baseline="0" noProof="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PART  </a:t>
            </a:r>
            <a:r>
              <a:rPr kumimoji="0" lang="en-US" altLang="zh-CN" sz="4800" b="1" i="0" u="none" strike="noStrike" kern="120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02</a:t>
            </a:r>
            <a:r>
              <a:rPr kumimoji="0" lang="zh-CN" altLang="en-US" sz="4800" b="1" i="0" u="none" strike="noStrike" kern="120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飞潜器设计历程</a:t>
            </a:r>
            <a:endParaRPr kumimoji="0" lang="zh-CN" altLang="en-US" sz="4800" b="1" i="0" u="none" strike="noStrike" kern="1200" normalizeH="0" baseline="0" noProof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91175896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 flipV="1">
            <a:off x="1724357" y="3747139"/>
            <a:ext cx="2703981" cy="15253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6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D69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组合 10"/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12" name="弧形 11"/>
            <p:cNvSpPr/>
            <p:nvPr/>
          </p:nvSpPr>
          <p:spPr>
            <a:xfrm>
              <a:off x="1187908" y="1083137"/>
              <a:ext cx="850421" cy="850420"/>
            </a:xfrm>
            <a:prstGeom prst="arc">
              <a:avLst>
                <a:gd name="adj1" fmla="val 16515091"/>
                <a:gd name="adj2" fmla="val 804209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9108016"/>
                <a:gd name="adj2" fmla="val 94700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15" name="弧形 14"/>
            <p:cNvSpPr/>
            <p:nvPr/>
          </p:nvSpPr>
          <p:spPr>
            <a:xfrm flipH="1">
              <a:off x="1187908" y="1083137"/>
              <a:ext cx="850421" cy="850420"/>
            </a:xfrm>
            <a:prstGeom prst="arc">
              <a:avLst>
                <a:gd name="adj1" fmla="val 16221398"/>
                <a:gd name="adj2" fmla="val 17074317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/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732279"/>
                <a:gd name="adj2" fmla="val 2508284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 rot="16200000">
            <a:off x="1199002" y="2071679"/>
            <a:ext cx="955230" cy="955228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62FFFF">
                    <a:alpha val="50000"/>
                  </a:srgbClr>
                </a:gs>
                <a:gs pos="82000">
                  <a:srgbClr val="62FFFF">
                    <a:alpha val="2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464851" y="2256904"/>
            <a:ext cx="445956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01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982257" y="1850958"/>
            <a:ext cx="3575305" cy="2037266"/>
            <a:chOff x="6760066" y="1058669"/>
            <a:chExt cx="4171951" cy="2377244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800239" y="1059427"/>
              <a:ext cx="4093506" cy="2376486"/>
            </a:xfrm>
            <a:custGeom>
              <a:avLst/>
              <a:gdLst>
                <a:gd name="connsiteX0" fmla="*/ 447363 w 4171951"/>
                <a:gd name="connsiteY0" fmla="*/ 0 h 2376486"/>
                <a:gd name="connsiteX1" fmla="*/ 3726490 w 4171951"/>
                <a:gd name="connsiteY1" fmla="*/ 0 h 2376486"/>
                <a:gd name="connsiteX2" fmla="*/ 3714122 w 4171951"/>
                <a:gd name="connsiteY2" fmla="*/ 12368 h 2376486"/>
                <a:gd name="connsiteX3" fmla="*/ 4106526 w 4171951"/>
                <a:gd name="connsiteY3" fmla="*/ 12368 h 2376486"/>
                <a:gd name="connsiteX4" fmla="*/ 4162546 w 4171951"/>
                <a:gd name="connsiteY4" fmla="*/ 68387 h 2376486"/>
                <a:gd name="connsiteX5" fmla="*/ 4162545 w 4171951"/>
                <a:gd name="connsiteY5" fmla="*/ 429749 h 2376486"/>
                <a:gd name="connsiteX6" fmla="*/ 4171951 w 4171951"/>
                <a:gd name="connsiteY6" fmla="*/ 439155 h 2376486"/>
                <a:gd name="connsiteX7" fmla="*/ 4171951 w 4171951"/>
                <a:gd name="connsiteY7" fmla="*/ 1938848 h 2376486"/>
                <a:gd name="connsiteX8" fmla="*/ 4162545 w 4171951"/>
                <a:gd name="connsiteY8" fmla="*/ 1948254 h 2376486"/>
                <a:gd name="connsiteX9" fmla="*/ 4162546 w 4171951"/>
                <a:gd name="connsiteY9" fmla="*/ 2309616 h 2376486"/>
                <a:gd name="connsiteX10" fmla="*/ 4106526 w 4171951"/>
                <a:gd name="connsiteY10" fmla="*/ 2365635 h 2376486"/>
                <a:gd name="connsiteX11" fmla="*/ 3714122 w 4171951"/>
                <a:gd name="connsiteY11" fmla="*/ 2365635 h 2376486"/>
                <a:gd name="connsiteX12" fmla="*/ 3724973 w 4171951"/>
                <a:gd name="connsiteY12" fmla="*/ 2376486 h 2376486"/>
                <a:gd name="connsiteX13" fmla="*/ 448880 w 4171951"/>
                <a:gd name="connsiteY13" fmla="*/ 2376486 h 2376486"/>
                <a:gd name="connsiteX14" fmla="*/ 459730 w 4171951"/>
                <a:gd name="connsiteY14" fmla="*/ 2365635 h 2376486"/>
                <a:gd name="connsiteX15" fmla="*/ 67326 w 4171951"/>
                <a:gd name="connsiteY15" fmla="*/ 2365635 h 2376486"/>
                <a:gd name="connsiteX16" fmla="*/ 11306 w 4171951"/>
                <a:gd name="connsiteY16" fmla="*/ 2309616 h 2376486"/>
                <a:gd name="connsiteX17" fmla="*/ 11307 w 4171951"/>
                <a:gd name="connsiteY17" fmla="*/ 1948254 h 2376486"/>
                <a:gd name="connsiteX18" fmla="*/ 0 w 4171951"/>
                <a:gd name="connsiteY18" fmla="*/ 1936947 h 2376486"/>
                <a:gd name="connsiteX19" fmla="*/ 0 w 4171951"/>
                <a:gd name="connsiteY19" fmla="*/ 441057 h 2376486"/>
                <a:gd name="connsiteX20" fmla="*/ 11307 w 4171951"/>
                <a:gd name="connsiteY20" fmla="*/ 429749 h 2376486"/>
                <a:gd name="connsiteX21" fmla="*/ 11306 w 4171951"/>
                <a:gd name="connsiteY21" fmla="*/ 68387 h 2376486"/>
                <a:gd name="connsiteX22" fmla="*/ 67326 w 4171951"/>
                <a:gd name="connsiteY22" fmla="*/ 12368 h 2376486"/>
                <a:gd name="connsiteX23" fmla="*/ 459730 w 4171951"/>
                <a:gd name="connsiteY23" fmla="*/ 12368 h 237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71951" h="2376486">
                  <a:moveTo>
                    <a:pt x="447363" y="0"/>
                  </a:moveTo>
                  <a:lnTo>
                    <a:pt x="3726490" y="0"/>
                  </a:lnTo>
                  <a:lnTo>
                    <a:pt x="3714122" y="12368"/>
                  </a:lnTo>
                  <a:lnTo>
                    <a:pt x="4106526" y="12368"/>
                  </a:lnTo>
                  <a:lnTo>
                    <a:pt x="4162546" y="68387"/>
                  </a:lnTo>
                  <a:lnTo>
                    <a:pt x="4162545" y="429749"/>
                  </a:lnTo>
                  <a:lnTo>
                    <a:pt x="4171951" y="439155"/>
                  </a:lnTo>
                  <a:lnTo>
                    <a:pt x="4171951" y="1938848"/>
                  </a:lnTo>
                  <a:lnTo>
                    <a:pt x="4162545" y="1948254"/>
                  </a:lnTo>
                  <a:lnTo>
                    <a:pt x="4162546" y="2309616"/>
                  </a:lnTo>
                  <a:lnTo>
                    <a:pt x="4106526" y="2365635"/>
                  </a:lnTo>
                  <a:lnTo>
                    <a:pt x="3714122" y="2365635"/>
                  </a:lnTo>
                  <a:lnTo>
                    <a:pt x="3724973" y="2376486"/>
                  </a:lnTo>
                  <a:lnTo>
                    <a:pt x="448880" y="2376486"/>
                  </a:lnTo>
                  <a:lnTo>
                    <a:pt x="459730" y="2365635"/>
                  </a:lnTo>
                  <a:lnTo>
                    <a:pt x="67326" y="2365635"/>
                  </a:lnTo>
                  <a:lnTo>
                    <a:pt x="11306" y="2309616"/>
                  </a:lnTo>
                  <a:lnTo>
                    <a:pt x="11307" y="1948254"/>
                  </a:lnTo>
                  <a:lnTo>
                    <a:pt x="0" y="1936947"/>
                  </a:lnTo>
                  <a:lnTo>
                    <a:pt x="0" y="441057"/>
                  </a:lnTo>
                  <a:lnTo>
                    <a:pt x="11307" y="429749"/>
                  </a:lnTo>
                  <a:lnTo>
                    <a:pt x="11306" y="68387"/>
                  </a:lnTo>
                  <a:lnTo>
                    <a:pt x="67326" y="12368"/>
                  </a:lnTo>
                  <a:lnTo>
                    <a:pt x="459730" y="12368"/>
                  </a:lnTo>
                  <a:close/>
                </a:path>
              </a:pathLst>
            </a:custGeom>
          </p:spPr>
        </p:pic>
        <p:sp>
          <p:nvSpPr>
            <p:cNvPr id="24" name="矩形 23"/>
            <p:cNvSpPr/>
            <p:nvPr/>
          </p:nvSpPr>
          <p:spPr>
            <a:xfrm>
              <a:off x="6760066" y="1058669"/>
              <a:ext cx="4171951" cy="237648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任意多边形 90"/>
          <p:cNvSpPr/>
          <p:nvPr/>
        </p:nvSpPr>
        <p:spPr>
          <a:xfrm>
            <a:off x="6678692" y="1675409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91"/>
          <p:cNvSpPr/>
          <p:nvPr/>
        </p:nvSpPr>
        <p:spPr>
          <a:xfrm flipH="1">
            <a:off x="10433792" y="1675409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92"/>
          <p:cNvSpPr/>
          <p:nvPr/>
        </p:nvSpPr>
        <p:spPr>
          <a:xfrm flipV="1">
            <a:off x="6678692" y="3641807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93"/>
          <p:cNvSpPr/>
          <p:nvPr/>
        </p:nvSpPr>
        <p:spPr>
          <a:xfrm flipH="1" flipV="1">
            <a:off x="10433792" y="3641807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10033970" y="4781788"/>
            <a:ext cx="850422" cy="850420"/>
            <a:chOff x="10072070" y="3804565"/>
            <a:chExt cx="850422" cy="850420"/>
          </a:xfrm>
        </p:grpSpPr>
        <p:sp>
          <p:nvSpPr>
            <p:cNvPr id="31" name="弧形 30"/>
            <p:cNvSpPr/>
            <p:nvPr/>
          </p:nvSpPr>
          <p:spPr>
            <a:xfrm flipH="1">
              <a:off x="10072070" y="3804565"/>
              <a:ext cx="850421" cy="850420"/>
            </a:xfrm>
            <a:prstGeom prst="arc">
              <a:avLst>
                <a:gd name="adj1" fmla="val 16515091"/>
                <a:gd name="adj2" fmla="val 804209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弧形 31"/>
            <p:cNvSpPr/>
            <p:nvPr/>
          </p:nvSpPr>
          <p:spPr>
            <a:xfrm>
              <a:off x="10072071" y="3804565"/>
              <a:ext cx="850421" cy="850420"/>
            </a:xfrm>
            <a:prstGeom prst="arc">
              <a:avLst>
                <a:gd name="adj1" fmla="val 19108016"/>
                <a:gd name="adj2" fmla="val 94700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10033970" y="4781788"/>
            <a:ext cx="850422" cy="850420"/>
            <a:chOff x="10072070" y="3804565"/>
            <a:chExt cx="850422" cy="850420"/>
          </a:xfrm>
        </p:grpSpPr>
        <p:sp>
          <p:nvSpPr>
            <p:cNvPr id="34" name="弧形 33"/>
            <p:cNvSpPr/>
            <p:nvPr/>
          </p:nvSpPr>
          <p:spPr>
            <a:xfrm>
              <a:off x="10072070" y="3804565"/>
              <a:ext cx="850421" cy="850420"/>
            </a:xfrm>
            <a:prstGeom prst="arc">
              <a:avLst>
                <a:gd name="adj1" fmla="val 16221398"/>
                <a:gd name="adj2" fmla="val 17074317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弧形 34"/>
            <p:cNvSpPr/>
            <p:nvPr/>
          </p:nvSpPr>
          <p:spPr>
            <a:xfrm>
              <a:off x="10072071" y="3804565"/>
              <a:ext cx="850421" cy="850420"/>
            </a:xfrm>
            <a:prstGeom prst="arc">
              <a:avLst>
                <a:gd name="adj1" fmla="val 1732279"/>
                <a:gd name="adj2" fmla="val 2508284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椭圆 35"/>
          <p:cNvSpPr/>
          <p:nvPr/>
        </p:nvSpPr>
        <p:spPr>
          <a:xfrm rot="5400000" flipH="1">
            <a:off x="9981567" y="4729384"/>
            <a:ext cx="955230" cy="955228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62FFFF">
                    <a:alpha val="50000"/>
                  </a:srgbClr>
                </a:gs>
                <a:gs pos="82000">
                  <a:srgbClr val="62FFFF">
                    <a:alpha val="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文本框 38"/>
          <p:cNvSpPr txBox="1"/>
          <p:nvPr/>
        </p:nvSpPr>
        <p:spPr>
          <a:xfrm flipH="1">
            <a:off x="10193714" y="4914609"/>
            <a:ext cx="522900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02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1501572" y="3900185"/>
            <a:ext cx="3620934" cy="2045947"/>
            <a:chOff x="1163099" y="3793750"/>
            <a:chExt cx="4225194" cy="2387374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print"/>
            <a:srcRect t="7331"/>
            <a:stretch>
              <a:fillRect/>
            </a:stretch>
          </p:blipFill>
          <p:spPr>
            <a:xfrm>
              <a:off x="1163099" y="3819030"/>
              <a:ext cx="4225194" cy="2362094"/>
            </a:xfrm>
            <a:custGeom>
              <a:avLst/>
              <a:gdLst>
                <a:gd name="connsiteX0" fmla="*/ 447363 w 4171951"/>
                <a:gd name="connsiteY0" fmla="*/ 0 h 2376486"/>
                <a:gd name="connsiteX1" fmla="*/ 3726490 w 4171951"/>
                <a:gd name="connsiteY1" fmla="*/ 0 h 2376486"/>
                <a:gd name="connsiteX2" fmla="*/ 3714122 w 4171951"/>
                <a:gd name="connsiteY2" fmla="*/ 12368 h 2376486"/>
                <a:gd name="connsiteX3" fmla="*/ 4106526 w 4171951"/>
                <a:gd name="connsiteY3" fmla="*/ 12368 h 2376486"/>
                <a:gd name="connsiteX4" fmla="*/ 4162546 w 4171951"/>
                <a:gd name="connsiteY4" fmla="*/ 68387 h 2376486"/>
                <a:gd name="connsiteX5" fmla="*/ 4162545 w 4171951"/>
                <a:gd name="connsiteY5" fmla="*/ 429749 h 2376486"/>
                <a:gd name="connsiteX6" fmla="*/ 4171951 w 4171951"/>
                <a:gd name="connsiteY6" fmla="*/ 439155 h 2376486"/>
                <a:gd name="connsiteX7" fmla="*/ 4171951 w 4171951"/>
                <a:gd name="connsiteY7" fmla="*/ 1938848 h 2376486"/>
                <a:gd name="connsiteX8" fmla="*/ 4162545 w 4171951"/>
                <a:gd name="connsiteY8" fmla="*/ 1948254 h 2376486"/>
                <a:gd name="connsiteX9" fmla="*/ 4162546 w 4171951"/>
                <a:gd name="connsiteY9" fmla="*/ 2309616 h 2376486"/>
                <a:gd name="connsiteX10" fmla="*/ 4106526 w 4171951"/>
                <a:gd name="connsiteY10" fmla="*/ 2365635 h 2376486"/>
                <a:gd name="connsiteX11" fmla="*/ 3714122 w 4171951"/>
                <a:gd name="connsiteY11" fmla="*/ 2365635 h 2376486"/>
                <a:gd name="connsiteX12" fmla="*/ 3724973 w 4171951"/>
                <a:gd name="connsiteY12" fmla="*/ 2376486 h 2376486"/>
                <a:gd name="connsiteX13" fmla="*/ 448880 w 4171951"/>
                <a:gd name="connsiteY13" fmla="*/ 2376486 h 2376486"/>
                <a:gd name="connsiteX14" fmla="*/ 459730 w 4171951"/>
                <a:gd name="connsiteY14" fmla="*/ 2365635 h 2376486"/>
                <a:gd name="connsiteX15" fmla="*/ 67326 w 4171951"/>
                <a:gd name="connsiteY15" fmla="*/ 2365635 h 2376486"/>
                <a:gd name="connsiteX16" fmla="*/ 11306 w 4171951"/>
                <a:gd name="connsiteY16" fmla="*/ 2309616 h 2376486"/>
                <a:gd name="connsiteX17" fmla="*/ 11307 w 4171951"/>
                <a:gd name="connsiteY17" fmla="*/ 1948254 h 2376486"/>
                <a:gd name="connsiteX18" fmla="*/ 0 w 4171951"/>
                <a:gd name="connsiteY18" fmla="*/ 1936947 h 2376486"/>
                <a:gd name="connsiteX19" fmla="*/ 0 w 4171951"/>
                <a:gd name="connsiteY19" fmla="*/ 441057 h 2376486"/>
                <a:gd name="connsiteX20" fmla="*/ 11307 w 4171951"/>
                <a:gd name="connsiteY20" fmla="*/ 429749 h 2376486"/>
                <a:gd name="connsiteX21" fmla="*/ 11306 w 4171951"/>
                <a:gd name="connsiteY21" fmla="*/ 68387 h 2376486"/>
                <a:gd name="connsiteX22" fmla="*/ 67326 w 4171951"/>
                <a:gd name="connsiteY22" fmla="*/ 12368 h 2376486"/>
                <a:gd name="connsiteX23" fmla="*/ 459730 w 4171951"/>
                <a:gd name="connsiteY23" fmla="*/ 12368 h 237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71951" h="2376486">
                  <a:moveTo>
                    <a:pt x="447363" y="0"/>
                  </a:moveTo>
                  <a:lnTo>
                    <a:pt x="3726490" y="0"/>
                  </a:lnTo>
                  <a:lnTo>
                    <a:pt x="3714122" y="12368"/>
                  </a:lnTo>
                  <a:lnTo>
                    <a:pt x="4106526" y="12368"/>
                  </a:lnTo>
                  <a:lnTo>
                    <a:pt x="4162546" y="68387"/>
                  </a:lnTo>
                  <a:lnTo>
                    <a:pt x="4162545" y="429749"/>
                  </a:lnTo>
                  <a:lnTo>
                    <a:pt x="4171951" y="439155"/>
                  </a:lnTo>
                  <a:lnTo>
                    <a:pt x="4171951" y="1938848"/>
                  </a:lnTo>
                  <a:lnTo>
                    <a:pt x="4162545" y="1948254"/>
                  </a:lnTo>
                  <a:lnTo>
                    <a:pt x="4162546" y="2309616"/>
                  </a:lnTo>
                  <a:lnTo>
                    <a:pt x="4106526" y="2365635"/>
                  </a:lnTo>
                  <a:lnTo>
                    <a:pt x="3714122" y="2365635"/>
                  </a:lnTo>
                  <a:lnTo>
                    <a:pt x="3724973" y="2376486"/>
                  </a:lnTo>
                  <a:lnTo>
                    <a:pt x="448880" y="2376486"/>
                  </a:lnTo>
                  <a:lnTo>
                    <a:pt x="459730" y="2365635"/>
                  </a:lnTo>
                  <a:lnTo>
                    <a:pt x="67326" y="2365635"/>
                  </a:lnTo>
                  <a:lnTo>
                    <a:pt x="11306" y="2309616"/>
                  </a:lnTo>
                  <a:lnTo>
                    <a:pt x="11307" y="1948254"/>
                  </a:lnTo>
                  <a:lnTo>
                    <a:pt x="0" y="1936947"/>
                  </a:lnTo>
                  <a:lnTo>
                    <a:pt x="0" y="441057"/>
                  </a:lnTo>
                  <a:lnTo>
                    <a:pt x="11307" y="429749"/>
                  </a:lnTo>
                  <a:lnTo>
                    <a:pt x="11306" y="68387"/>
                  </a:lnTo>
                  <a:lnTo>
                    <a:pt x="67326" y="12368"/>
                  </a:lnTo>
                  <a:lnTo>
                    <a:pt x="459730" y="12368"/>
                  </a:lnTo>
                  <a:close/>
                </a:path>
              </a:pathLst>
            </a:custGeom>
          </p:spPr>
        </p:pic>
        <p:sp>
          <p:nvSpPr>
            <p:cNvPr id="42" name="矩形 41"/>
            <p:cNvSpPr/>
            <p:nvPr/>
          </p:nvSpPr>
          <p:spPr>
            <a:xfrm>
              <a:off x="1177432" y="3793750"/>
              <a:ext cx="4171951" cy="237648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任意多边形 101"/>
          <p:cNvSpPr/>
          <p:nvPr/>
        </p:nvSpPr>
        <p:spPr>
          <a:xfrm flipH="1">
            <a:off x="4964507" y="3723932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102"/>
          <p:cNvSpPr/>
          <p:nvPr/>
        </p:nvSpPr>
        <p:spPr>
          <a:xfrm>
            <a:off x="1209407" y="3723932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103"/>
          <p:cNvSpPr/>
          <p:nvPr/>
        </p:nvSpPr>
        <p:spPr>
          <a:xfrm flipH="1" flipV="1">
            <a:off x="4964507" y="5690330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104"/>
          <p:cNvSpPr/>
          <p:nvPr/>
        </p:nvSpPr>
        <p:spPr>
          <a:xfrm flipV="1">
            <a:off x="1209407" y="5690330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8" name="组合 47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49" name="矩形: 圆角 48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50" name="组合 49"/>
            <p:cNvGrpSpPr/>
            <p:nvPr/>
          </p:nvGrpSpPr>
          <p:grpSpPr>
            <a:xfrm>
              <a:off x="1301959" y="418450"/>
              <a:ext cx="4876340" cy="760635"/>
              <a:chOff x="1292231" y="418450"/>
              <a:chExt cx="4876340" cy="760635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1292231" y="418450"/>
                <a:ext cx="32950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2800" b="1" i="0" u="none" strike="noStrike" kern="1200" normalizeH="0" baseline="0" noProof="0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uLnTx/>
                    <a:uFillTx/>
                    <a:latin typeface="微软雅黑"/>
                    <a:ea typeface="微软雅黑"/>
                    <a:cs typeface="+mn-cs"/>
                  </a:rPr>
                  <a:t>飞潜器设计历程</a:t>
                </a:r>
                <a:endParaRPr kumimoji="0" lang="zh-CN" altLang="en-US" sz="2800" b="1" i="0" u="none" strike="noStrike" kern="1200" normalizeH="0" baseline="0" noProof="0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n w="10541" cmpd="sng">
                      <a:solidFill>
                        <a:srgbClr val="7D7D7D">
                          <a:tint val="100000"/>
                          <a:shade val="100000"/>
                          <a:satMod val="110000"/>
                        </a:srgbClr>
                      </a:solidFill>
                      <a:prstDash val="solid"/>
                    </a:ln>
                    <a:gradFill>
                      <a:gsLst>
                        <a:gs pos="0">
                          <a:srgbClr val="FFFFFF">
                            <a:tint val="40000"/>
                            <a:satMod val="250000"/>
                          </a:srgbClr>
                        </a:gs>
                        <a:gs pos="9000">
                          <a:srgbClr val="FFFFFF">
                            <a:tint val="52000"/>
                            <a:satMod val="300000"/>
                          </a:srgbClr>
                        </a:gs>
                        <a:gs pos="50000">
                          <a:srgbClr val="FFFFFF">
                            <a:shade val="20000"/>
                            <a:satMod val="300000"/>
                          </a:srgbClr>
                        </a:gs>
                        <a:gs pos="79000">
                          <a:srgbClr val="FFFFFF">
                            <a:tint val="52000"/>
                            <a:satMod val="300000"/>
                          </a:srgbClr>
                        </a:gs>
                        <a:gs pos="100000">
                          <a:srgbClr val="FFFFFF">
                            <a:tint val="40000"/>
                            <a:satMod val="250000"/>
                          </a:srgbClr>
                        </a:gs>
                      </a:gsLst>
                      <a:lin ang="5400000"/>
                    </a:gra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51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2214372" y="2071678"/>
            <a:ext cx="3214284" cy="1331353"/>
            <a:chOff x="-2286766" y="1787957"/>
            <a:chExt cx="3214284" cy="1331353"/>
          </a:xfrm>
        </p:grpSpPr>
        <p:sp>
          <p:nvSpPr>
            <p:cNvPr id="57" name="矩形 56"/>
            <p:cNvSpPr/>
            <p:nvPr/>
          </p:nvSpPr>
          <p:spPr>
            <a:xfrm>
              <a:off x="-2286766" y="2140581"/>
              <a:ext cx="3214284" cy="9787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第一代飞潜器采用仿生学原理，仿照飞鱼的运动方式，从水下告诉运动，浮出水面，打开翅膀的方式起飞。存在能源问题及机翼转轴出应力集中过大等缺陷。</a:t>
              </a:r>
              <a:endParaRPr lang="zh-CN" altLang="en-US" sz="1200" b="1" dirty="0">
                <a:ln w="50800"/>
                <a:solidFill>
                  <a:schemeClr val="bg1">
                    <a:shade val="50000"/>
                  </a:schemeClr>
                </a:solidFill>
                <a:latin typeface="Arial"/>
                <a:ea typeface="微软雅黑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2286766" y="1787957"/>
              <a:ext cx="1569660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ln/>
                  <a:solidFill>
                    <a:schemeClr val="accent3"/>
                  </a:solidFill>
                  <a:latin typeface="Arial"/>
                  <a:ea typeface="微软雅黑"/>
                </a:rPr>
                <a:t>第一代飞潜器</a:t>
              </a:r>
              <a:endParaRPr lang="zh-CN" altLang="en-US" b="1" dirty="0">
                <a:ln/>
                <a:solidFill>
                  <a:schemeClr val="accent3"/>
                </a:solidFill>
                <a:latin typeface="Arial"/>
                <a:ea typeface="微软雅黑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6624945" y="4659427"/>
            <a:ext cx="3214284" cy="1331353"/>
            <a:chOff x="-2720278" y="1976598"/>
            <a:chExt cx="3214284" cy="1331353"/>
          </a:xfrm>
        </p:grpSpPr>
        <p:sp>
          <p:nvSpPr>
            <p:cNvPr id="60" name="矩形 59"/>
            <p:cNvSpPr/>
            <p:nvPr/>
          </p:nvSpPr>
          <p:spPr>
            <a:xfrm>
              <a:off x="-2720278" y="2329222"/>
              <a:ext cx="3214284" cy="978729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碟型设计用来实现水下碟型滑翔机原理，可以在水下灵活运动，无动力密封问题；并采用四旋翼飞行方式实现空中运动。存在整体质量大、水面起飞克服水面张力大缺陷。</a:t>
              </a:r>
              <a:endParaRPr lang="zh-CN" altLang="en-US" sz="1200" b="1" dirty="0">
                <a:ln w="50800"/>
                <a:solidFill>
                  <a:schemeClr val="bg1">
                    <a:shade val="50000"/>
                  </a:schemeClr>
                </a:solidFill>
                <a:latin typeface="Arial"/>
                <a:ea typeface="微软雅黑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-1075654" y="1976598"/>
              <a:ext cx="1569660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 smtClean="0">
                  <a:ln/>
                  <a:solidFill>
                    <a:schemeClr val="accent3"/>
                  </a:solidFill>
                  <a:latin typeface="Arial"/>
                  <a:ea typeface="微软雅黑"/>
                </a:rPr>
                <a:t>第二代飞潜器</a:t>
              </a:r>
              <a:endParaRPr lang="zh-CN" altLang="en-US" b="1" dirty="0">
                <a:ln/>
                <a:solidFill>
                  <a:schemeClr val="accent3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430619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900"/>
                            </p:stCondLst>
                            <p:childTnLst>
                              <p:par>
                                <p:cTn id="75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450"/>
                            </p:stCondLst>
                            <p:childTnLst>
                              <p:par>
                                <p:cTn id="8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950"/>
                            </p:stCondLst>
                            <p:childTnLst>
                              <p:par>
                                <p:cTn id="85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45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5" grpId="0" animBg="1"/>
      <p:bldP spid="26" grpId="0" animBg="1"/>
      <p:bldP spid="27" grpId="0" animBg="1"/>
      <p:bldP spid="28" grpId="0" animBg="1"/>
      <p:bldP spid="36" grpId="0" animBg="1"/>
      <p:bldP spid="39" grpId="0"/>
      <p:bldP spid="43" grpId="0" animBg="1"/>
      <p:bldP spid="44" grpId="0" animBg="1"/>
      <p:bldP spid="45" grpId="0" animBg="1"/>
      <p:bldP spid="4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>
            <a:cxnSpLocks/>
          </p:cNvCxnSpPr>
          <p:nvPr/>
        </p:nvCxnSpPr>
        <p:spPr>
          <a:xfrm flipV="1">
            <a:off x="1724357" y="3747139"/>
            <a:ext cx="2703981" cy="1525332"/>
          </a:xfrm>
          <a:prstGeom prst="line">
            <a:avLst/>
          </a:prstGeom>
          <a:ln w="12700">
            <a:gradFill>
              <a:gsLst>
                <a:gs pos="50000">
                  <a:srgbClr val="62FFFF">
                    <a:alpha val="26000"/>
                  </a:srgbClr>
                </a:gs>
                <a:gs pos="0">
                  <a:schemeClr val="accent1">
                    <a:lumMod val="5000"/>
                    <a:lumOff val="95000"/>
                    <a:alpha val="0"/>
                  </a:schemeClr>
                </a:gs>
                <a:gs pos="100000">
                  <a:srgbClr val="0D69FF">
                    <a:alpha val="0"/>
                  </a:srgb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10"/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12" name="弧形 11"/>
            <p:cNvSpPr/>
            <p:nvPr/>
          </p:nvSpPr>
          <p:spPr>
            <a:xfrm>
              <a:off x="1187908" y="1083137"/>
              <a:ext cx="850421" cy="850420"/>
            </a:xfrm>
            <a:prstGeom prst="arc">
              <a:avLst>
                <a:gd name="adj1" fmla="val 16515091"/>
                <a:gd name="adj2" fmla="val 8042095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/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9108016"/>
                <a:gd name="adj2" fmla="val 947009"/>
              </a:avLst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" name="组合 13"/>
          <p:cNvGrpSpPr/>
          <p:nvPr/>
        </p:nvGrpSpPr>
        <p:grpSpPr>
          <a:xfrm>
            <a:off x="1251407" y="2124083"/>
            <a:ext cx="850422" cy="850420"/>
            <a:chOff x="1187907" y="1083137"/>
            <a:chExt cx="850422" cy="850420"/>
          </a:xfrm>
        </p:grpSpPr>
        <p:sp>
          <p:nvSpPr>
            <p:cNvPr id="15" name="弧形 14"/>
            <p:cNvSpPr/>
            <p:nvPr/>
          </p:nvSpPr>
          <p:spPr>
            <a:xfrm flipH="1">
              <a:off x="1187908" y="1083137"/>
              <a:ext cx="850421" cy="850420"/>
            </a:xfrm>
            <a:prstGeom prst="arc">
              <a:avLst>
                <a:gd name="adj1" fmla="val 16221398"/>
                <a:gd name="adj2" fmla="val 17074317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/>
            <p:cNvSpPr/>
            <p:nvPr/>
          </p:nvSpPr>
          <p:spPr>
            <a:xfrm flipH="1">
              <a:off x="1187907" y="1083137"/>
              <a:ext cx="850421" cy="850420"/>
            </a:xfrm>
            <a:prstGeom prst="arc">
              <a:avLst>
                <a:gd name="adj1" fmla="val 1732279"/>
                <a:gd name="adj2" fmla="val 2508284"/>
              </a:avLst>
            </a:prstGeom>
            <a:ln w="25400">
              <a:solidFill>
                <a:srgbClr val="62FF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7" name="椭圆 16"/>
          <p:cNvSpPr/>
          <p:nvPr/>
        </p:nvSpPr>
        <p:spPr>
          <a:xfrm rot="16200000">
            <a:off x="1199002" y="2071679"/>
            <a:ext cx="955230" cy="955228"/>
          </a:xfrm>
          <a:prstGeom prst="ellipse">
            <a:avLst/>
          </a:prstGeom>
          <a:noFill/>
          <a:ln w="6350">
            <a:gradFill flip="none" rotWithShape="1">
              <a:gsLst>
                <a:gs pos="0">
                  <a:srgbClr val="62FFFF">
                    <a:alpha val="50000"/>
                  </a:srgbClr>
                </a:gs>
                <a:gs pos="82000">
                  <a:srgbClr val="62FFFF">
                    <a:alpha val="2000"/>
                  </a:srgbClr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419967" y="2256904"/>
            <a:ext cx="535724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solidFill>
                  <a:schemeClr val="bg1"/>
                </a:solidFill>
                <a:latin typeface="Agency FB" panose="020B0503020202020204" pitchFamily="34" charset="0"/>
                <a:ea typeface="锐字锐线俏皮简1.0" panose="02010604000000000000" pitchFamily="2" charset="-122"/>
              </a:rPr>
              <a:t>03</a:t>
            </a:r>
            <a:endParaRPr lang="zh-CN" altLang="en-US" sz="3200" dirty="0">
              <a:solidFill>
                <a:schemeClr val="bg1"/>
              </a:solidFill>
              <a:latin typeface="Agency FB" panose="020B0503020202020204" pitchFamily="34" charset="0"/>
              <a:ea typeface="锐字锐线俏皮简1.0" panose="02010604000000000000" pitchFamily="2" charset="-122"/>
            </a:endParaRPr>
          </a:p>
        </p:txBody>
      </p:sp>
      <p:grpSp>
        <p:nvGrpSpPr>
          <p:cNvPr id="5" name="组合 21"/>
          <p:cNvGrpSpPr/>
          <p:nvPr/>
        </p:nvGrpSpPr>
        <p:grpSpPr>
          <a:xfrm>
            <a:off x="6999173" y="1459072"/>
            <a:ext cx="3601356" cy="2049237"/>
            <a:chOff x="6736255" y="1058669"/>
            <a:chExt cx="4202349" cy="2391212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3" cstate="print"/>
            <a:srcRect t="21334" r="4343" b="14964"/>
            <a:stretch>
              <a:fillRect/>
            </a:stretch>
          </p:blipFill>
          <p:spPr>
            <a:xfrm>
              <a:off x="6736255" y="1065477"/>
              <a:ext cx="4202349" cy="2384404"/>
            </a:xfrm>
            <a:custGeom>
              <a:avLst/>
              <a:gdLst>
                <a:gd name="connsiteX0" fmla="*/ 447363 w 4171951"/>
                <a:gd name="connsiteY0" fmla="*/ 0 h 2376486"/>
                <a:gd name="connsiteX1" fmla="*/ 3726490 w 4171951"/>
                <a:gd name="connsiteY1" fmla="*/ 0 h 2376486"/>
                <a:gd name="connsiteX2" fmla="*/ 3714122 w 4171951"/>
                <a:gd name="connsiteY2" fmla="*/ 12368 h 2376486"/>
                <a:gd name="connsiteX3" fmla="*/ 4106526 w 4171951"/>
                <a:gd name="connsiteY3" fmla="*/ 12368 h 2376486"/>
                <a:gd name="connsiteX4" fmla="*/ 4162546 w 4171951"/>
                <a:gd name="connsiteY4" fmla="*/ 68387 h 2376486"/>
                <a:gd name="connsiteX5" fmla="*/ 4162545 w 4171951"/>
                <a:gd name="connsiteY5" fmla="*/ 429749 h 2376486"/>
                <a:gd name="connsiteX6" fmla="*/ 4171951 w 4171951"/>
                <a:gd name="connsiteY6" fmla="*/ 439155 h 2376486"/>
                <a:gd name="connsiteX7" fmla="*/ 4171951 w 4171951"/>
                <a:gd name="connsiteY7" fmla="*/ 1938848 h 2376486"/>
                <a:gd name="connsiteX8" fmla="*/ 4162545 w 4171951"/>
                <a:gd name="connsiteY8" fmla="*/ 1948254 h 2376486"/>
                <a:gd name="connsiteX9" fmla="*/ 4162546 w 4171951"/>
                <a:gd name="connsiteY9" fmla="*/ 2309616 h 2376486"/>
                <a:gd name="connsiteX10" fmla="*/ 4106526 w 4171951"/>
                <a:gd name="connsiteY10" fmla="*/ 2365635 h 2376486"/>
                <a:gd name="connsiteX11" fmla="*/ 3714122 w 4171951"/>
                <a:gd name="connsiteY11" fmla="*/ 2365635 h 2376486"/>
                <a:gd name="connsiteX12" fmla="*/ 3724973 w 4171951"/>
                <a:gd name="connsiteY12" fmla="*/ 2376486 h 2376486"/>
                <a:gd name="connsiteX13" fmla="*/ 448880 w 4171951"/>
                <a:gd name="connsiteY13" fmla="*/ 2376486 h 2376486"/>
                <a:gd name="connsiteX14" fmla="*/ 459730 w 4171951"/>
                <a:gd name="connsiteY14" fmla="*/ 2365635 h 2376486"/>
                <a:gd name="connsiteX15" fmla="*/ 67326 w 4171951"/>
                <a:gd name="connsiteY15" fmla="*/ 2365635 h 2376486"/>
                <a:gd name="connsiteX16" fmla="*/ 11306 w 4171951"/>
                <a:gd name="connsiteY16" fmla="*/ 2309616 h 2376486"/>
                <a:gd name="connsiteX17" fmla="*/ 11307 w 4171951"/>
                <a:gd name="connsiteY17" fmla="*/ 1948254 h 2376486"/>
                <a:gd name="connsiteX18" fmla="*/ 0 w 4171951"/>
                <a:gd name="connsiteY18" fmla="*/ 1936947 h 2376486"/>
                <a:gd name="connsiteX19" fmla="*/ 0 w 4171951"/>
                <a:gd name="connsiteY19" fmla="*/ 441057 h 2376486"/>
                <a:gd name="connsiteX20" fmla="*/ 11307 w 4171951"/>
                <a:gd name="connsiteY20" fmla="*/ 429749 h 2376486"/>
                <a:gd name="connsiteX21" fmla="*/ 11306 w 4171951"/>
                <a:gd name="connsiteY21" fmla="*/ 68387 h 2376486"/>
                <a:gd name="connsiteX22" fmla="*/ 67326 w 4171951"/>
                <a:gd name="connsiteY22" fmla="*/ 12368 h 2376486"/>
                <a:gd name="connsiteX23" fmla="*/ 459730 w 4171951"/>
                <a:gd name="connsiteY23" fmla="*/ 12368 h 237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71951" h="2376486">
                  <a:moveTo>
                    <a:pt x="447363" y="0"/>
                  </a:moveTo>
                  <a:lnTo>
                    <a:pt x="3726490" y="0"/>
                  </a:lnTo>
                  <a:lnTo>
                    <a:pt x="3714122" y="12368"/>
                  </a:lnTo>
                  <a:lnTo>
                    <a:pt x="4106526" y="12368"/>
                  </a:lnTo>
                  <a:lnTo>
                    <a:pt x="4162546" y="68387"/>
                  </a:lnTo>
                  <a:lnTo>
                    <a:pt x="4162545" y="429749"/>
                  </a:lnTo>
                  <a:lnTo>
                    <a:pt x="4171951" y="439155"/>
                  </a:lnTo>
                  <a:lnTo>
                    <a:pt x="4171951" y="1938848"/>
                  </a:lnTo>
                  <a:lnTo>
                    <a:pt x="4162545" y="1948254"/>
                  </a:lnTo>
                  <a:lnTo>
                    <a:pt x="4162546" y="2309616"/>
                  </a:lnTo>
                  <a:lnTo>
                    <a:pt x="4106526" y="2365635"/>
                  </a:lnTo>
                  <a:lnTo>
                    <a:pt x="3714122" y="2365635"/>
                  </a:lnTo>
                  <a:lnTo>
                    <a:pt x="3724973" y="2376486"/>
                  </a:lnTo>
                  <a:lnTo>
                    <a:pt x="448880" y="2376486"/>
                  </a:lnTo>
                  <a:lnTo>
                    <a:pt x="459730" y="2365635"/>
                  </a:lnTo>
                  <a:lnTo>
                    <a:pt x="67326" y="2365635"/>
                  </a:lnTo>
                  <a:lnTo>
                    <a:pt x="11306" y="2309616"/>
                  </a:lnTo>
                  <a:lnTo>
                    <a:pt x="11307" y="1948254"/>
                  </a:lnTo>
                  <a:lnTo>
                    <a:pt x="0" y="1936947"/>
                  </a:lnTo>
                  <a:lnTo>
                    <a:pt x="0" y="441057"/>
                  </a:lnTo>
                  <a:lnTo>
                    <a:pt x="11307" y="429749"/>
                  </a:lnTo>
                  <a:lnTo>
                    <a:pt x="11306" y="68387"/>
                  </a:lnTo>
                  <a:lnTo>
                    <a:pt x="67326" y="12368"/>
                  </a:lnTo>
                  <a:lnTo>
                    <a:pt x="459730" y="12368"/>
                  </a:lnTo>
                  <a:close/>
                </a:path>
              </a:pathLst>
            </a:custGeom>
          </p:spPr>
        </p:pic>
        <p:sp>
          <p:nvSpPr>
            <p:cNvPr id="24" name="矩形 23"/>
            <p:cNvSpPr/>
            <p:nvPr/>
          </p:nvSpPr>
          <p:spPr>
            <a:xfrm>
              <a:off x="6760066" y="1058669"/>
              <a:ext cx="4171951" cy="237648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任意多边形 90"/>
          <p:cNvSpPr/>
          <p:nvPr/>
        </p:nvSpPr>
        <p:spPr>
          <a:xfrm>
            <a:off x="6716014" y="1283523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任意多边形 91"/>
          <p:cNvSpPr/>
          <p:nvPr/>
        </p:nvSpPr>
        <p:spPr>
          <a:xfrm flipH="1">
            <a:off x="10471114" y="1283523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92"/>
          <p:cNvSpPr/>
          <p:nvPr/>
        </p:nvSpPr>
        <p:spPr>
          <a:xfrm flipV="1">
            <a:off x="6716014" y="3249921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任意多边形 93"/>
          <p:cNvSpPr/>
          <p:nvPr/>
        </p:nvSpPr>
        <p:spPr>
          <a:xfrm flipH="1" flipV="1">
            <a:off x="10471114" y="3249921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39"/>
          <p:cNvGrpSpPr/>
          <p:nvPr/>
        </p:nvGrpSpPr>
        <p:grpSpPr>
          <a:xfrm>
            <a:off x="7056238" y="4208096"/>
            <a:ext cx="3575306" cy="2036616"/>
            <a:chOff x="1177432" y="3793750"/>
            <a:chExt cx="4171951" cy="2376486"/>
          </a:xfrm>
        </p:grpSpPr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4" cstate="print"/>
            <a:srcRect t="8717" r="121" b="16159"/>
            <a:stretch>
              <a:fillRect/>
            </a:stretch>
          </p:blipFill>
          <p:spPr>
            <a:xfrm>
              <a:off x="1210912" y="3808833"/>
              <a:ext cx="4122944" cy="2325782"/>
            </a:xfrm>
            <a:custGeom>
              <a:avLst/>
              <a:gdLst>
                <a:gd name="connsiteX0" fmla="*/ 447363 w 4171951"/>
                <a:gd name="connsiteY0" fmla="*/ 0 h 2376486"/>
                <a:gd name="connsiteX1" fmla="*/ 3726490 w 4171951"/>
                <a:gd name="connsiteY1" fmla="*/ 0 h 2376486"/>
                <a:gd name="connsiteX2" fmla="*/ 3714122 w 4171951"/>
                <a:gd name="connsiteY2" fmla="*/ 12368 h 2376486"/>
                <a:gd name="connsiteX3" fmla="*/ 4106526 w 4171951"/>
                <a:gd name="connsiteY3" fmla="*/ 12368 h 2376486"/>
                <a:gd name="connsiteX4" fmla="*/ 4162546 w 4171951"/>
                <a:gd name="connsiteY4" fmla="*/ 68387 h 2376486"/>
                <a:gd name="connsiteX5" fmla="*/ 4162545 w 4171951"/>
                <a:gd name="connsiteY5" fmla="*/ 429749 h 2376486"/>
                <a:gd name="connsiteX6" fmla="*/ 4171951 w 4171951"/>
                <a:gd name="connsiteY6" fmla="*/ 439155 h 2376486"/>
                <a:gd name="connsiteX7" fmla="*/ 4171951 w 4171951"/>
                <a:gd name="connsiteY7" fmla="*/ 1938848 h 2376486"/>
                <a:gd name="connsiteX8" fmla="*/ 4162545 w 4171951"/>
                <a:gd name="connsiteY8" fmla="*/ 1948254 h 2376486"/>
                <a:gd name="connsiteX9" fmla="*/ 4162546 w 4171951"/>
                <a:gd name="connsiteY9" fmla="*/ 2309616 h 2376486"/>
                <a:gd name="connsiteX10" fmla="*/ 4106526 w 4171951"/>
                <a:gd name="connsiteY10" fmla="*/ 2365635 h 2376486"/>
                <a:gd name="connsiteX11" fmla="*/ 3714122 w 4171951"/>
                <a:gd name="connsiteY11" fmla="*/ 2365635 h 2376486"/>
                <a:gd name="connsiteX12" fmla="*/ 3724973 w 4171951"/>
                <a:gd name="connsiteY12" fmla="*/ 2376486 h 2376486"/>
                <a:gd name="connsiteX13" fmla="*/ 448880 w 4171951"/>
                <a:gd name="connsiteY13" fmla="*/ 2376486 h 2376486"/>
                <a:gd name="connsiteX14" fmla="*/ 459730 w 4171951"/>
                <a:gd name="connsiteY14" fmla="*/ 2365635 h 2376486"/>
                <a:gd name="connsiteX15" fmla="*/ 67326 w 4171951"/>
                <a:gd name="connsiteY15" fmla="*/ 2365635 h 2376486"/>
                <a:gd name="connsiteX16" fmla="*/ 11306 w 4171951"/>
                <a:gd name="connsiteY16" fmla="*/ 2309616 h 2376486"/>
                <a:gd name="connsiteX17" fmla="*/ 11307 w 4171951"/>
                <a:gd name="connsiteY17" fmla="*/ 1948254 h 2376486"/>
                <a:gd name="connsiteX18" fmla="*/ 0 w 4171951"/>
                <a:gd name="connsiteY18" fmla="*/ 1936947 h 2376486"/>
                <a:gd name="connsiteX19" fmla="*/ 0 w 4171951"/>
                <a:gd name="connsiteY19" fmla="*/ 441057 h 2376486"/>
                <a:gd name="connsiteX20" fmla="*/ 11307 w 4171951"/>
                <a:gd name="connsiteY20" fmla="*/ 429749 h 2376486"/>
                <a:gd name="connsiteX21" fmla="*/ 11306 w 4171951"/>
                <a:gd name="connsiteY21" fmla="*/ 68387 h 2376486"/>
                <a:gd name="connsiteX22" fmla="*/ 67326 w 4171951"/>
                <a:gd name="connsiteY22" fmla="*/ 12368 h 2376486"/>
                <a:gd name="connsiteX23" fmla="*/ 459730 w 4171951"/>
                <a:gd name="connsiteY23" fmla="*/ 12368 h 23764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171951" h="2376486">
                  <a:moveTo>
                    <a:pt x="447363" y="0"/>
                  </a:moveTo>
                  <a:lnTo>
                    <a:pt x="3726490" y="0"/>
                  </a:lnTo>
                  <a:lnTo>
                    <a:pt x="3714122" y="12368"/>
                  </a:lnTo>
                  <a:lnTo>
                    <a:pt x="4106526" y="12368"/>
                  </a:lnTo>
                  <a:lnTo>
                    <a:pt x="4162546" y="68387"/>
                  </a:lnTo>
                  <a:lnTo>
                    <a:pt x="4162545" y="429749"/>
                  </a:lnTo>
                  <a:lnTo>
                    <a:pt x="4171951" y="439155"/>
                  </a:lnTo>
                  <a:lnTo>
                    <a:pt x="4171951" y="1938848"/>
                  </a:lnTo>
                  <a:lnTo>
                    <a:pt x="4162545" y="1948254"/>
                  </a:lnTo>
                  <a:lnTo>
                    <a:pt x="4162546" y="2309616"/>
                  </a:lnTo>
                  <a:lnTo>
                    <a:pt x="4106526" y="2365635"/>
                  </a:lnTo>
                  <a:lnTo>
                    <a:pt x="3714122" y="2365635"/>
                  </a:lnTo>
                  <a:lnTo>
                    <a:pt x="3724973" y="2376486"/>
                  </a:lnTo>
                  <a:lnTo>
                    <a:pt x="448880" y="2376486"/>
                  </a:lnTo>
                  <a:lnTo>
                    <a:pt x="459730" y="2365635"/>
                  </a:lnTo>
                  <a:lnTo>
                    <a:pt x="67326" y="2365635"/>
                  </a:lnTo>
                  <a:lnTo>
                    <a:pt x="11306" y="2309616"/>
                  </a:lnTo>
                  <a:lnTo>
                    <a:pt x="11307" y="1948254"/>
                  </a:lnTo>
                  <a:lnTo>
                    <a:pt x="0" y="1936947"/>
                  </a:lnTo>
                  <a:lnTo>
                    <a:pt x="0" y="441057"/>
                  </a:lnTo>
                  <a:lnTo>
                    <a:pt x="11307" y="429749"/>
                  </a:lnTo>
                  <a:lnTo>
                    <a:pt x="11306" y="68387"/>
                  </a:lnTo>
                  <a:lnTo>
                    <a:pt x="67326" y="12368"/>
                  </a:lnTo>
                  <a:lnTo>
                    <a:pt x="459730" y="12368"/>
                  </a:lnTo>
                  <a:close/>
                </a:path>
              </a:pathLst>
            </a:custGeom>
          </p:spPr>
        </p:pic>
        <p:sp>
          <p:nvSpPr>
            <p:cNvPr id="42" name="矩形 41"/>
            <p:cNvSpPr/>
            <p:nvPr/>
          </p:nvSpPr>
          <p:spPr>
            <a:xfrm>
              <a:off x="1177432" y="3793750"/>
              <a:ext cx="4171951" cy="2376486"/>
            </a:xfrm>
            <a:prstGeom prst="rect">
              <a:avLst/>
            </a:prstGeom>
            <a:noFill/>
            <a:ln w="31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任意多边形 101"/>
          <p:cNvSpPr/>
          <p:nvPr/>
        </p:nvSpPr>
        <p:spPr>
          <a:xfrm flipH="1">
            <a:off x="10506890" y="4031843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任意多边形 102"/>
          <p:cNvSpPr/>
          <p:nvPr/>
        </p:nvSpPr>
        <p:spPr>
          <a:xfrm>
            <a:off x="6751790" y="4031843"/>
            <a:ext cx="429100" cy="422724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任意多边形 103"/>
          <p:cNvSpPr/>
          <p:nvPr/>
        </p:nvSpPr>
        <p:spPr>
          <a:xfrm flipH="1" flipV="1">
            <a:off x="10506890" y="5998241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任意多边形 104"/>
          <p:cNvSpPr/>
          <p:nvPr/>
        </p:nvSpPr>
        <p:spPr>
          <a:xfrm flipV="1">
            <a:off x="6751790" y="5998241"/>
            <a:ext cx="429100" cy="422726"/>
          </a:xfrm>
          <a:custGeom>
            <a:avLst/>
            <a:gdLst>
              <a:gd name="connsiteX0" fmla="*/ 76384 w 725149"/>
              <a:gd name="connsiteY0" fmla="*/ 0 h 714376"/>
              <a:gd name="connsiteX1" fmla="*/ 212910 w 725149"/>
              <a:gd name="connsiteY1" fmla="*/ 1519 h 714376"/>
              <a:gd name="connsiteX2" fmla="*/ 406449 w 725149"/>
              <a:gd name="connsiteY2" fmla="*/ 1519 h 714376"/>
              <a:gd name="connsiteX3" fmla="*/ 362726 w 725149"/>
              <a:gd name="connsiteY3" fmla="*/ 45243 h 714376"/>
              <a:gd name="connsiteX4" fmla="*/ 693346 w 725149"/>
              <a:gd name="connsiteY4" fmla="*/ 45244 h 714376"/>
              <a:gd name="connsiteX5" fmla="*/ 725149 w 725149"/>
              <a:gd name="connsiteY5" fmla="*/ 77048 h 714376"/>
              <a:gd name="connsiteX6" fmla="*/ 156851 w 725149"/>
              <a:gd name="connsiteY6" fmla="*/ 77048 h 714376"/>
              <a:gd name="connsiteX7" fmla="*/ 75720 w 725149"/>
              <a:gd name="connsiteY7" fmla="*/ 158178 h 714376"/>
              <a:gd name="connsiteX8" fmla="*/ 75722 w 725149"/>
              <a:gd name="connsiteY8" fmla="*/ 681520 h 714376"/>
              <a:gd name="connsiteX9" fmla="*/ 42866 w 725149"/>
              <a:gd name="connsiteY9" fmla="*/ 714376 h 714376"/>
              <a:gd name="connsiteX10" fmla="*/ 42865 w 725149"/>
              <a:gd name="connsiteY10" fmla="*/ 387498 h 714376"/>
              <a:gd name="connsiteX11" fmla="*/ 745 w 725149"/>
              <a:gd name="connsiteY11" fmla="*/ 429618 h 714376"/>
              <a:gd name="connsiteX12" fmla="*/ 0 w 725149"/>
              <a:gd name="connsiteY12" fmla="*/ 429619 h 714376"/>
              <a:gd name="connsiteX13" fmla="*/ 1 w 725149"/>
              <a:gd name="connsiteY13" fmla="*/ 134343 h 714376"/>
              <a:gd name="connsiteX14" fmla="*/ 646 w 725149"/>
              <a:gd name="connsiteY14" fmla="*/ 134343 h 714376"/>
              <a:gd name="connsiteX15" fmla="*/ 1 w 725149"/>
              <a:gd name="connsiteY15" fmla="*/ 76381 h 7143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25149" h="714376">
                <a:moveTo>
                  <a:pt x="76384" y="0"/>
                </a:moveTo>
                <a:lnTo>
                  <a:pt x="212910" y="1519"/>
                </a:lnTo>
                <a:lnTo>
                  <a:pt x="406449" y="1519"/>
                </a:lnTo>
                <a:lnTo>
                  <a:pt x="362726" y="45243"/>
                </a:lnTo>
                <a:lnTo>
                  <a:pt x="693346" y="45244"/>
                </a:lnTo>
                <a:lnTo>
                  <a:pt x="725149" y="77048"/>
                </a:lnTo>
                <a:lnTo>
                  <a:pt x="156851" y="77048"/>
                </a:lnTo>
                <a:lnTo>
                  <a:pt x="75720" y="158178"/>
                </a:lnTo>
                <a:lnTo>
                  <a:pt x="75722" y="681520"/>
                </a:lnTo>
                <a:lnTo>
                  <a:pt x="42866" y="714376"/>
                </a:lnTo>
                <a:lnTo>
                  <a:pt x="42865" y="387498"/>
                </a:lnTo>
                <a:lnTo>
                  <a:pt x="745" y="429618"/>
                </a:lnTo>
                <a:lnTo>
                  <a:pt x="0" y="429619"/>
                </a:lnTo>
                <a:lnTo>
                  <a:pt x="1" y="134343"/>
                </a:lnTo>
                <a:lnTo>
                  <a:pt x="646" y="134343"/>
                </a:lnTo>
                <a:lnTo>
                  <a:pt x="1" y="76381"/>
                </a:lnTo>
                <a:close/>
              </a:path>
            </a:pathLst>
          </a:custGeom>
          <a:solidFill>
            <a:srgbClr val="62FFFF"/>
          </a:solidFill>
          <a:ln>
            <a:noFill/>
          </a:ln>
          <a:effectLst>
            <a:outerShdw blurRad="63500" algn="ctr" rotWithShape="0">
              <a:srgbClr val="01E2BC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47"/>
          <p:cNvGrpSpPr/>
          <p:nvPr/>
        </p:nvGrpSpPr>
        <p:grpSpPr>
          <a:xfrm>
            <a:off x="520218" y="418450"/>
            <a:ext cx="5658081" cy="760635"/>
            <a:chOff x="520218" y="418450"/>
            <a:chExt cx="5658081" cy="760635"/>
          </a:xfrm>
        </p:grpSpPr>
        <p:sp>
          <p:nvSpPr>
            <p:cNvPr id="49" name="矩形: 圆角 48"/>
            <p:cNvSpPr/>
            <p:nvPr/>
          </p:nvSpPr>
          <p:spPr>
            <a:xfrm>
              <a:off x="520218" y="437796"/>
              <a:ext cx="684468" cy="691752"/>
            </a:xfrm>
            <a:prstGeom prst="roundRect">
              <a:avLst/>
            </a:prstGeom>
            <a:noFill/>
            <a:ln w="34925">
              <a:gradFill>
                <a:gsLst>
                  <a:gs pos="0">
                    <a:srgbClr val="62FFFF"/>
                  </a:gs>
                  <a:gs pos="68000">
                    <a:srgbClr val="0D69FF"/>
                  </a:gs>
                  <a:gs pos="43000">
                    <a:srgbClr val="0D69FF"/>
                  </a:gs>
                  <a:gs pos="100000">
                    <a:srgbClr val="62FFFF"/>
                  </a:gs>
                </a:gsLst>
                <a:lin ang="5400000" scaled="1"/>
              </a:gra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" name="组合 49"/>
            <p:cNvGrpSpPr/>
            <p:nvPr/>
          </p:nvGrpSpPr>
          <p:grpSpPr>
            <a:xfrm>
              <a:off x="1301959" y="418450"/>
              <a:ext cx="4876340" cy="760635"/>
              <a:chOff x="1292231" y="418450"/>
              <a:chExt cx="4876340" cy="760635"/>
            </a:xfrm>
          </p:grpSpPr>
          <p:sp>
            <p:nvSpPr>
              <p:cNvPr id="52" name="文本框 51"/>
              <p:cNvSpPr txBox="1"/>
              <p:nvPr/>
            </p:nvSpPr>
            <p:spPr>
              <a:xfrm>
                <a:off x="1292231" y="418450"/>
                <a:ext cx="329507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R="0" lvl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tabLst/>
                  <a:defRPr/>
                </a:pPr>
                <a:r>
                  <a:rPr kumimoji="0" lang="zh-CN" altLang="en-US" sz="2800" b="1" i="0" u="none" strike="noStrike" kern="1200" normalizeH="0" baseline="0" noProof="0" dirty="0" smtClean="0">
                    <a:ln w="10541" cmpd="sng">
                      <a:solidFill>
                        <a:schemeClr val="accent1">
                          <a:shade val="88000"/>
                          <a:satMod val="11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1">
                            <a:tint val="40000"/>
                            <a:satMod val="250000"/>
                          </a:schemeClr>
                        </a:gs>
                        <a:gs pos="9000">
                          <a:schemeClr val="accent1">
                            <a:tint val="52000"/>
                            <a:satMod val="300000"/>
                          </a:schemeClr>
                        </a:gs>
                        <a:gs pos="50000">
                          <a:schemeClr val="accent1">
                            <a:shade val="20000"/>
                            <a:satMod val="300000"/>
                          </a:schemeClr>
                        </a:gs>
                        <a:gs pos="79000">
                          <a:schemeClr val="accent1">
                            <a:tint val="52000"/>
                            <a:satMod val="300000"/>
                          </a:schemeClr>
                        </a:gs>
                        <a:gs pos="100000">
                          <a:schemeClr val="accent1">
                            <a:tint val="40000"/>
                            <a:satMod val="250000"/>
                          </a:schemeClr>
                        </a:gs>
                      </a:gsLst>
                      <a:lin ang="5400000"/>
                    </a:gradFill>
                    <a:uLnTx/>
                    <a:uFillTx/>
                    <a:latin typeface="微软雅黑"/>
                    <a:ea typeface="微软雅黑"/>
                    <a:cs typeface="+mn-cs"/>
                  </a:rPr>
                  <a:t>飞潜器设计历程</a:t>
                </a:r>
                <a:endParaRPr kumimoji="0" lang="zh-CN" altLang="en-US" sz="2800" b="1" i="0" u="none" strike="noStrike" kern="1200" normalizeH="0" baseline="0" noProof="0" dirty="0">
                  <a:ln w="10541" cmpd="sng">
                    <a:solidFill>
                      <a:schemeClr val="accent1">
                        <a:shade val="88000"/>
                        <a:satMod val="11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1">
                          <a:tint val="40000"/>
                          <a:satMod val="250000"/>
                        </a:schemeClr>
                      </a:gs>
                      <a:gs pos="9000">
                        <a:schemeClr val="accent1">
                          <a:tint val="52000"/>
                          <a:satMod val="300000"/>
                        </a:schemeClr>
                      </a:gs>
                      <a:gs pos="50000">
                        <a:schemeClr val="accent1">
                          <a:shade val="20000"/>
                          <a:satMod val="300000"/>
                        </a:schemeClr>
                      </a:gs>
                      <a:gs pos="79000">
                        <a:schemeClr val="accent1">
                          <a:tint val="52000"/>
                          <a:satMod val="300000"/>
                        </a:schemeClr>
                      </a:gs>
                      <a:gs pos="100000">
                        <a:schemeClr val="accent1">
                          <a:tint val="40000"/>
                          <a:satMod val="250000"/>
                        </a:schemeClr>
                      </a:gs>
                    </a:gsLst>
                    <a:lin ang="5400000"/>
                  </a:gradFill>
                  <a:uLnTx/>
                  <a:uFillTx/>
                  <a:latin typeface="微软雅黑"/>
                  <a:ea typeface="微软雅黑"/>
                  <a:cs typeface="+mn-cs"/>
                </a:endParaRPr>
              </a:p>
            </p:txBody>
          </p:sp>
          <p:sp>
            <p:nvSpPr>
              <p:cNvPr id="53" name="文本框 52"/>
              <p:cNvSpPr txBox="1"/>
              <p:nvPr/>
            </p:nvSpPr>
            <p:spPr>
              <a:xfrm>
                <a:off x="1292231" y="902086"/>
                <a:ext cx="48763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b="1" dirty="0">
                    <a:ln w="10541" cmpd="sng">
                      <a:solidFill>
                        <a:srgbClr val="7D7D7D">
                          <a:tint val="100000"/>
                          <a:shade val="100000"/>
                          <a:satMod val="110000"/>
                        </a:srgbClr>
                      </a:solidFill>
                      <a:prstDash val="solid"/>
                    </a:ln>
                    <a:gradFill>
                      <a:gsLst>
                        <a:gs pos="0">
                          <a:srgbClr val="FFFFFF">
                            <a:tint val="40000"/>
                            <a:satMod val="250000"/>
                          </a:srgbClr>
                        </a:gs>
                        <a:gs pos="9000">
                          <a:srgbClr val="FFFFFF">
                            <a:tint val="52000"/>
                            <a:satMod val="300000"/>
                          </a:srgbClr>
                        </a:gs>
                        <a:gs pos="50000">
                          <a:srgbClr val="FFFFFF">
                            <a:shade val="20000"/>
                            <a:satMod val="300000"/>
                          </a:srgbClr>
                        </a:gs>
                        <a:gs pos="79000">
                          <a:srgbClr val="FFFFFF">
                            <a:tint val="52000"/>
                            <a:satMod val="300000"/>
                          </a:srgbClr>
                        </a:gs>
                        <a:gs pos="100000">
                          <a:srgbClr val="FFFFFF">
                            <a:tint val="40000"/>
                            <a:satMod val="250000"/>
                          </a:srgbClr>
                        </a:gs>
                      </a:gsLst>
                      <a:lin ang="5400000"/>
                    </a:gradFill>
                    <a:latin typeface="Agency FB" panose="020B0503020202020204" pitchFamily="34" charset="0"/>
                    <a:ea typeface="+mj-ea"/>
                  </a:rPr>
                  <a:t>THIS TEMPLATE DESIGNEDTHIS TEMPLATE DESIGNED FOR FEI ER SHE JI FOR FEI ER SHE JI</a:t>
                </a:r>
              </a:p>
            </p:txBody>
          </p:sp>
        </p:grpSp>
        <p:sp>
          <p:nvSpPr>
            <p:cNvPr id="51" name="椭圆 106"/>
            <p:cNvSpPr/>
            <p:nvPr/>
          </p:nvSpPr>
          <p:spPr>
            <a:xfrm>
              <a:off x="658980" y="573932"/>
              <a:ext cx="406944" cy="419480"/>
            </a:xfrm>
            <a:custGeom>
              <a:avLst/>
              <a:gdLst>
                <a:gd name="connsiteX0" fmla="*/ 157951 w 327026"/>
                <a:gd name="connsiteY0" fmla="*/ 134938 h 337100"/>
                <a:gd name="connsiteX1" fmla="*/ 327026 w 327026"/>
                <a:gd name="connsiteY1" fmla="*/ 239958 h 337100"/>
                <a:gd name="connsiteX2" fmla="*/ 259660 w 327026"/>
                <a:gd name="connsiteY2" fmla="*/ 254398 h 337100"/>
                <a:gd name="connsiteX3" fmla="*/ 295325 w 327026"/>
                <a:gd name="connsiteY3" fmla="*/ 305595 h 337100"/>
                <a:gd name="connsiteX4" fmla="*/ 292683 w 327026"/>
                <a:gd name="connsiteY4" fmla="*/ 334475 h 337100"/>
                <a:gd name="connsiteX5" fmla="*/ 263623 w 327026"/>
                <a:gd name="connsiteY5" fmla="*/ 326599 h 337100"/>
                <a:gd name="connsiteX6" fmla="*/ 227959 w 327026"/>
                <a:gd name="connsiteY6" fmla="*/ 275402 h 337100"/>
                <a:gd name="connsiteX7" fmla="*/ 192294 w 327026"/>
                <a:gd name="connsiteY7" fmla="*/ 333162 h 337100"/>
                <a:gd name="connsiteX8" fmla="*/ 153988 w 327026"/>
                <a:gd name="connsiteY8" fmla="*/ 137564 h 337100"/>
                <a:gd name="connsiteX9" fmla="*/ 157951 w 327026"/>
                <a:gd name="connsiteY9" fmla="*/ 134938 h 337100"/>
                <a:gd name="connsiteX10" fmla="*/ 287448 w 327026"/>
                <a:gd name="connsiteY10" fmla="*/ 96838 h 337100"/>
                <a:gd name="connsiteX11" fmla="*/ 270368 w 327026"/>
                <a:gd name="connsiteY11" fmla="*/ 108528 h 337100"/>
                <a:gd name="connsiteX12" fmla="*/ 280879 w 327026"/>
                <a:gd name="connsiteY12" fmla="*/ 150092 h 337100"/>
                <a:gd name="connsiteX13" fmla="*/ 301899 w 327026"/>
                <a:gd name="connsiteY13" fmla="*/ 182563 h 337100"/>
                <a:gd name="connsiteX14" fmla="*/ 303213 w 327026"/>
                <a:gd name="connsiteY14" fmla="*/ 161781 h 337100"/>
                <a:gd name="connsiteX15" fmla="*/ 287448 w 327026"/>
                <a:gd name="connsiteY15" fmla="*/ 96838 h 337100"/>
                <a:gd name="connsiteX16" fmla="*/ 160474 w 327026"/>
                <a:gd name="connsiteY16" fmla="*/ 0 h 337100"/>
                <a:gd name="connsiteX17" fmla="*/ 322263 w 327026"/>
                <a:gd name="connsiteY17" fmla="*/ 161925 h 337100"/>
                <a:gd name="connsiteX18" fmla="*/ 314371 w 327026"/>
                <a:gd name="connsiteY18" fmla="*/ 211951 h 337100"/>
                <a:gd name="connsiteX19" fmla="*/ 242026 w 327026"/>
                <a:gd name="connsiteY19" fmla="*/ 165875 h 337100"/>
                <a:gd name="connsiteX20" fmla="*/ 259126 w 327026"/>
                <a:gd name="connsiteY20" fmla="*/ 139545 h 337100"/>
                <a:gd name="connsiteX21" fmla="*/ 244657 w 327026"/>
                <a:gd name="connsiteY21" fmla="*/ 94785 h 337100"/>
                <a:gd name="connsiteX22" fmla="*/ 203881 w 327026"/>
                <a:gd name="connsiteY22" fmla="*/ 63190 h 337100"/>
                <a:gd name="connsiteX23" fmla="*/ 186781 w 327026"/>
                <a:gd name="connsiteY23" fmla="*/ 22380 h 337100"/>
                <a:gd name="connsiteX24" fmla="*/ 160474 w 327026"/>
                <a:gd name="connsiteY24" fmla="*/ 19747 h 337100"/>
                <a:gd name="connsiteX25" fmla="*/ 74975 w 327026"/>
                <a:gd name="connsiteY25" fmla="*/ 48709 h 337100"/>
                <a:gd name="connsiteX26" fmla="*/ 86814 w 327026"/>
                <a:gd name="connsiteY26" fmla="*/ 86886 h 337100"/>
                <a:gd name="connsiteX27" fmla="*/ 53930 w 327026"/>
                <a:gd name="connsiteY27" fmla="*/ 111899 h 337100"/>
                <a:gd name="connsiteX28" fmla="*/ 53930 w 327026"/>
                <a:gd name="connsiteY28" fmla="*/ 140862 h 337100"/>
                <a:gd name="connsiteX29" fmla="*/ 59191 w 327026"/>
                <a:gd name="connsiteY29" fmla="*/ 157976 h 337100"/>
                <a:gd name="connsiteX30" fmla="*/ 21046 w 327026"/>
                <a:gd name="connsiteY30" fmla="*/ 181672 h 337100"/>
                <a:gd name="connsiteX31" fmla="*/ 35515 w 327026"/>
                <a:gd name="connsiteY31" fmla="*/ 227748 h 337100"/>
                <a:gd name="connsiteX32" fmla="*/ 59191 w 327026"/>
                <a:gd name="connsiteY32" fmla="*/ 190887 h 337100"/>
                <a:gd name="connsiteX33" fmla="*/ 89444 w 327026"/>
                <a:gd name="connsiteY33" fmla="*/ 198786 h 337100"/>
                <a:gd name="connsiteX34" fmla="*/ 122328 w 327026"/>
                <a:gd name="connsiteY34" fmla="*/ 215900 h 337100"/>
                <a:gd name="connsiteX35" fmla="*/ 96021 w 327026"/>
                <a:gd name="connsiteY35" fmla="*/ 248812 h 337100"/>
                <a:gd name="connsiteX36" fmla="*/ 86814 w 327026"/>
                <a:gd name="connsiteY36" fmla="*/ 283040 h 337100"/>
                <a:gd name="connsiteX37" fmla="*/ 160474 w 327026"/>
                <a:gd name="connsiteY37" fmla="*/ 304103 h 337100"/>
                <a:gd name="connsiteX38" fmla="*/ 167051 w 327026"/>
                <a:gd name="connsiteY38" fmla="*/ 302787 h 337100"/>
                <a:gd name="connsiteX39" fmla="*/ 170997 w 327026"/>
                <a:gd name="connsiteY39" fmla="*/ 322534 h 337100"/>
                <a:gd name="connsiteX40" fmla="*/ 160474 w 327026"/>
                <a:gd name="connsiteY40" fmla="*/ 323850 h 337100"/>
                <a:gd name="connsiteX41" fmla="*/ 0 w 327026"/>
                <a:gd name="connsiteY41" fmla="*/ 161925 h 337100"/>
                <a:gd name="connsiteX42" fmla="*/ 160474 w 327026"/>
                <a:gd name="connsiteY42" fmla="*/ 0 h 337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327026" h="337100">
                  <a:moveTo>
                    <a:pt x="157951" y="134938"/>
                  </a:moveTo>
                  <a:cubicBezTo>
                    <a:pt x="157951" y="134938"/>
                    <a:pt x="157951" y="134938"/>
                    <a:pt x="327026" y="239958"/>
                  </a:cubicBezTo>
                  <a:cubicBezTo>
                    <a:pt x="327026" y="239958"/>
                    <a:pt x="327026" y="239958"/>
                    <a:pt x="259660" y="254398"/>
                  </a:cubicBezTo>
                  <a:lnTo>
                    <a:pt x="295325" y="305595"/>
                  </a:lnTo>
                  <a:cubicBezTo>
                    <a:pt x="301929" y="316097"/>
                    <a:pt x="300608" y="327911"/>
                    <a:pt x="292683" y="334475"/>
                  </a:cubicBezTo>
                  <a:cubicBezTo>
                    <a:pt x="283436" y="339726"/>
                    <a:pt x="271548" y="337101"/>
                    <a:pt x="263623" y="326599"/>
                  </a:cubicBezTo>
                  <a:cubicBezTo>
                    <a:pt x="263623" y="326599"/>
                    <a:pt x="263623" y="326599"/>
                    <a:pt x="227959" y="275402"/>
                  </a:cubicBezTo>
                  <a:cubicBezTo>
                    <a:pt x="227959" y="275402"/>
                    <a:pt x="227959" y="275402"/>
                    <a:pt x="192294" y="333162"/>
                  </a:cubicBezTo>
                  <a:cubicBezTo>
                    <a:pt x="192294" y="333162"/>
                    <a:pt x="192294" y="333162"/>
                    <a:pt x="153988" y="137564"/>
                  </a:cubicBezTo>
                  <a:cubicBezTo>
                    <a:pt x="153988" y="137564"/>
                    <a:pt x="153988" y="137564"/>
                    <a:pt x="157951" y="134938"/>
                  </a:cubicBezTo>
                  <a:close/>
                  <a:moveTo>
                    <a:pt x="287448" y="96838"/>
                  </a:moveTo>
                  <a:cubicBezTo>
                    <a:pt x="280879" y="99436"/>
                    <a:pt x="272996" y="103332"/>
                    <a:pt x="270368" y="108528"/>
                  </a:cubicBezTo>
                  <a:cubicBezTo>
                    <a:pt x="265113" y="117620"/>
                    <a:pt x="271682" y="143597"/>
                    <a:pt x="280879" y="150092"/>
                  </a:cubicBezTo>
                  <a:cubicBezTo>
                    <a:pt x="292703" y="159184"/>
                    <a:pt x="299272" y="170873"/>
                    <a:pt x="301899" y="182563"/>
                  </a:cubicBezTo>
                  <a:cubicBezTo>
                    <a:pt x="303213" y="176069"/>
                    <a:pt x="303213" y="168276"/>
                    <a:pt x="303213" y="161781"/>
                  </a:cubicBezTo>
                  <a:cubicBezTo>
                    <a:pt x="303213" y="138402"/>
                    <a:pt x="297958" y="116321"/>
                    <a:pt x="287448" y="96838"/>
                  </a:cubicBezTo>
                  <a:close/>
                  <a:moveTo>
                    <a:pt x="160474" y="0"/>
                  </a:moveTo>
                  <a:cubicBezTo>
                    <a:pt x="249918" y="0"/>
                    <a:pt x="322263" y="72405"/>
                    <a:pt x="322263" y="161925"/>
                  </a:cubicBezTo>
                  <a:cubicBezTo>
                    <a:pt x="322263" y="179039"/>
                    <a:pt x="319632" y="196153"/>
                    <a:pt x="314371" y="211951"/>
                  </a:cubicBezTo>
                  <a:cubicBezTo>
                    <a:pt x="314371" y="211951"/>
                    <a:pt x="314371" y="211951"/>
                    <a:pt x="242026" y="165875"/>
                  </a:cubicBezTo>
                  <a:cubicBezTo>
                    <a:pt x="247288" y="157976"/>
                    <a:pt x="257811" y="147444"/>
                    <a:pt x="259126" y="139545"/>
                  </a:cubicBezTo>
                  <a:cubicBezTo>
                    <a:pt x="260441" y="127697"/>
                    <a:pt x="251234" y="97418"/>
                    <a:pt x="244657" y="94785"/>
                  </a:cubicBezTo>
                  <a:cubicBezTo>
                    <a:pt x="238080" y="90836"/>
                    <a:pt x="218350" y="71089"/>
                    <a:pt x="203881" y="63190"/>
                  </a:cubicBezTo>
                  <a:cubicBezTo>
                    <a:pt x="193358" y="57924"/>
                    <a:pt x="188096" y="36861"/>
                    <a:pt x="186781" y="22380"/>
                  </a:cubicBezTo>
                  <a:cubicBezTo>
                    <a:pt x="177574" y="21063"/>
                    <a:pt x="169681" y="19747"/>
                    <a:pt x="160474" y="19747"/>
                  </a:cubicBezTo>
                  <a:cubicBezTo>
                    <a:pt x="128905" y="19747"/>
                    <a:pt x="98652" y="30279"/>
                    <a:pt x="74975" y="48709"/>
                  </a:cubicBezTo>
                  <a:cubicBezTo>
                    <a:pt x="81552" y="59241"/>
                    <a:pt x="93390" y="78988"/>
                    <a:pt x="86814" y="86886"/>
                  </a:cubicBezTo>
                  <a:cubicBezTo>
                    <a:pt x="78921" y="100051"/>
                    <a:pt x="53930" y="100051"/>
                    <a:pt x="53930" y="111899"/>
                  </a:cubicBezTo>
                  <a:cubicBezTo>
                    <a:pt x="53930" y="123747"/>
                    <a:pt x="52614" y="135596"/>
                    <a:pt x="53930" y="140862"/>
                  </a:cubicBezTo>
                  <a:cubicBezTo>
                    <a:pt x="55245" y="146128"/>
                    <a:pt x="69714" y="150077"/>
                    <a:pt x="59191" y="157976"/>
                  </a:cubicBezTo>
                  <a:cubicBezTo>
                    <a:pt x="52614" y="164558"/>
                    <a:pt x="32884" y="175090"/>
                    <a:pt x="21046" y="181672"/>
                  </a:cubicBezTo>
                  <a:cubicBezTo>
                    <a:pt x="22361" y="197470"/>
                    <a:pt x="27622" y="213267"/>
                    <a:pt x="35515" y="227748"/>
                  </a:cubicBezTo>
                  <a:cubicBezTo>
                    <a:pt x="38145" y="219850"/>
                    <a:pt x="49984" y="192204"/>
                    <a:pt x="59191" y="190887"/>
                  </a:cubicBezTo>
                  <a:cubicBezTo>
                    <a:pt x="69714" y="188254"/>
                    <a:pt x="78921" y="185621"/>
                    <a:pt x="89444" y="198786"/>
                  </a:cubicBezTo>
                  <a:cubicBezTo>
                    <a:pt x="99967" y="211951"/>
                    <a:pt x="114436" y="215900"/>
                    <a:pt x="122328" y="215900"/>
                  </a:cubicBezTo>
                  <a:cubicBezTo>
                    <a:pt x="130220" y="215900"/>
                    <a:pt x="121013" y="243546"/>
                    <a:pt x="96021" y="248812"/>
                  </a:cubicBezTo>
                  <a:cubicBezTo>
                    <a:pt x="72345" y="252761"/>
                    <a:pt x="106544" y="283040"/>
                    <a:pt x="86814" y="283040"/>
                  </a:cubicBezTo>
                  <a:cubicBezTo>
                    <a:pt x="109175" y="296204"/>
                    <a:pt x="134167" y="304103"/>
                    <a:pt x="160474" y="304103"/>
                  </a:cubicBezTo>
                  <a:cubicBezTo>
                    <a:pt x="163105" y="304103"/>
                    <a:pt x="165735" y="302787"/>
                    <a:pt x="167051" y="302787"/>
                  </a:cubicBezTo>
                  <a:cubicBezTo>
                    <a:pt x="167051" y="302787"/>
                    <a:pt x="167051" y="302787"/>
                    <a:pt x="170997" y="322534"/>
                  </a:cubicBezTo>
                  <a:cubicBezTo>
                    <a:pt x="168366" y="322534"/>
                    <a:pt x="164420" y="323850"/>
                    <a:pt x="160474" y="323850"/>
                  </a:cubicBezTo>
                  <a:cubicBezTo>
                    <a:pt x="72345" y="323850"/>
                    <a:pt x="0" y="251445"/>
                    <a:pt x="0" y="161925"/>
                  </a:cubicBezTo>
                  <a:cubicBezTo>
                    <a:pt x="0" y="72405"/>
                    <a:pt x="72345" y="0"/>
                    <a:pt x="160474" y="0"/>
                  </a:cubicBezTo>
                  <a:close/>
                </a:path>
              </a:pathLst>
            </a:custGeom>
            <a:solidFill>
              <a:srgbClr val="62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9" name="组合 46"/>
          <p:cNvGrpSpPr/>
          <p:nvPr/>
        </p:nvGrpSpPr>
        <p:grpSpPr>
          <a:xfrm>
            <a:off x="2214372" y="2071678"/>
            <a:ext cx="3214284" cy="2420241"/>
            <a:chOff x="-2286766" y="1787957"/>
            <a:chExt cx="3214284" cy="2420241"/>
          </a:xfrm>
        </p:grpSpPr>
        <p:sp>
          <p:nvSpPr>
            <p:cNvPr id="57" name="矩形 56"/>
            <p:cNvSpPr/>
            <p:nvPr/>
          </p:nvSpPr>
          <p:spPr>
            <a:xfrm>
              <a:off x="-2286766" y="2140581"/>
              <a:ext cx="3214284" cy="206761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balanced" dir="t">
                  <a:rot lat="0" lon="0" rev="2100000"/>
                </a:lightRig>
              </a:scene3d>
              <a:sp3d extrusionH="57150" prstMaterial="metal">
                <a:bevelT w="38100" h="25400"/>
                <a:contourClr>
                  <a:schemeClr val="bg2"/>
                </a:contourClr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经过对第二代飞潜器的改进，通过</a:t>
              </a:r>
              <a:r>
                <a:rPr lang="en-US" altLang="zh-CN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SW</a:t>
              </a:r>
              <a:r>
                <a:rPr lang="zh-CN" altLang="en-US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软件重新建模，确定右图所示形状。模型同样采用水下滑翔机原理和四旋翼飞行相结合的方法。设计优势：</a:t>
              </a:r>
              <a:r>
                <a:rPr lang="en-US" altLang="zh-CN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1</a:t>
              </a:r>
              <a:r>
                <a:rPr lang="zh-CN" altLang="en-US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、梭形主体设计有效降低重心且减小水面起飞时水面张力；</a:t>
              </a:r>
              <a:r>
                <a:rPr lang="en-US" altLang="zh-CN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2</a:t>
              </a:r>
              <a:r>
                <a:rPr lang="zh-CN" altLang="en-US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、大直径中空四旋翼支架为飞潜器提供四个浮体，使浮心上移，提高水面起飞的稳定性；</a:t>
              </a:r>
              <a:r>
                <a:rPr lang="en-US" altLang="zh-CN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  <a:latin typeface="Arial"/>
                  <a:ea typeface="微软雅黑"/>
                </a:rPr>
                <a:t>3</a:t>
              </a:r>
              <a:r>
                <a:rPr lang="zh-CN" altLang="en-US" sz="1200" b="1" dirty="0" smtClean="0">
                  <a:ln w="50800"/>
                  <a:solidFill>
                    <a:schemeClr val="bg1">
                      <a:shade val="50000"/>
                    </a:schemeClr>
                  </a:solidFill>
                </a:rPr>
                <a:t>、内部采用气体控制沉浮的方式，将静浮沉装置与重心调节装置结合，减轻总体质量</a:t>
              </a:r>
              <a:endParaRPr lang="zh-CN" altLang="en-US" sz="1200" b="1" dirty="0">
                <a:ln w="50800"/>
                <a:solidFill>
                  <a:schemeClr val="bg1">
                    <a:shade val="50000"/>
                  </a:schemeClr>
                </a:solidFill>
                <a:latin typeface="Arial"/>
                <a:ea typeface="微软雅黑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-2286766" y="1787957"/>
              <a:ext cx="1569660" cy="424732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flat" dir="t">
                  <a:rot lat="0" lon="0" rev="18900000"/>
                </a:lightRig>
              </a:scene3d>
              <a:sp3d extrusionH="31750" contourW="6350" prstMaterial="powder">
                <a:bevelT w="19050" h="19050" prst="angle"/>
                <a:contourClr>
                  <a:schemeClr val="accent3">
                    <a:tint val="100000"/>
                    <a:shade val="100000"/>
                    <a:satMod val="100000"/>
                    <a:hueMod val="100000"/>
                  </a:schemeClr>
                </a:contourClr>
              </a:sp3d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 smtClean="0">
                  <a:ln/>
                  <a:solidFill>
                    <a:schemeClr val="accent3"/>
                  </a:solidFill>
                  <a:latin typeface="Arial"/>
                  <a:ea typeface="微软雅黑"/>
                </a:rPr>
                <a:t>第三代飞潜器</a:t>
              </a:r>
              <a:endParaRPr lang="zh-CN" altLang="en-US" b="1" dirty="0">
                <a:ln/>
                <a:solidFill>
                  <a:schemeClr val="accent3"/>
                </a:solidFill>
                <a:latin typeface="Arial"/>
                <a:ea typeface="微软雅黑"/>
              </a:endParaRPr>
            </a:p>
          </p:txBody>
        </p:sp>
      </p:grpSp>
    </p:spTree>
    <p:extLst>
      <p:ext uri="{BB962C8B-B14F-4D97-AF65-F5344CB8AC3E}">
        <p14:creationId xmlns="" xmlns:p14="http://schemas.microsoft.com/office/powerpoint/2010/main" val="284306193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00"/>
                            </p:stCondLst>
                            <p:childTnLst>
                              <p:par>
                                <p:cTn id="21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25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750"/>
                            </p:stCondLst>
                            <p:childTnLst>
                              <p:par>
                                <p:cTn id="60" presetID="23" presetClass="entr" presetSubtype="3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325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/>
      <p:bldP spid="25" grpId="0" animBg="1"/>
      <p:bldP spid="26" grpId="0" animBg="1"/>
      <p:bldP spid="27" grpId="0" animBg="1"/>
      <p:bldP spid="28" grpId="0" animBg="1"/>
      <p:bldP spid="43" grpId="0" animBg="1"/>
      <p:bldP spid="44" grpId="0" animBg="1"/>
      <p:bldP spid="45" grpId="0" animBg="1"/>
      <p:bldP spid="4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1341" b="1341"/>
          <a:stretch/>
        </p:blipFill>
        <p:spPr>
          <a:xfrm>
            <a:off x="-1" y="0"/>
            <a:ext cx="12192002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974521" y="3013501"/>
            <a:ext cx="8242962" cy="83099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>
                <a:rot lat="0" lon="0" rev="0"/>
              </a:camera>
              <a:lightRig rig="glow" dir="t">
                <a:rot lat="0" lon="0" rev="3600000"/>
              </a:lightRig>
            </a:scene3d>
            <a:sp3d prstMaterial="softEdge">
              <a:bevelT w="29210" h="16510"/>
              <a:contourClr>
                <a:schemeClr val="accent4">
                  <a:alpha val="95000"/>
                </a:schemeClr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1" i="0" u="none" strike="noStrike" kern="1200" normalizeH="0" baseline="0" noProof="0" dirty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PART  </a:t>
            </a:r>
            <a:r>
              <a:rPr kumimoji="0" lang="en-US" altLang="zh-CN" sz="4800" b="1" i="0" u="none" strike="noStrike" kern="120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03	</a:t>
            </a:r>
            <a:r>
              <a:rPr kumimoji="0" lang="zh-CN" altLang="en-US" sz="4800" b="1" i="0" u="none" strike="noStrike" kern="1200" normalizeH="0" baseline="0" noProof="0" dirty="0" smtClean="0">
                <a:ln>
                  <a:prstDash val="solid"/>
                </a:ln>
                <a:gradFill rotWithShape="1">
                  <a:gsLst>
                    <a:gs pos="0">
                      <a:schemeClr val="accent4">
                        <a:tint val="70000"/>
                        <a:satMod val="200000"/>
                      </a:schemeClr>
                    </a:gs>
                    <a:gs pos="40000">
                      <a:schemeClr val="accent4">
                        <a:tint val="90000"/>
                        <a:satMod val="130000"/>
                      </a:schemeClr>
                    </a:gs>
                    <a:gs pos="50000">
                      <a:schemeClr val="accent4">
                        <a:tint val="90000"/>
                        <a:satMod val="130000"/>
                      </a:schemeClr>
                    </a:gs>
                    <a:gs pos="68000">
                      <a:schemeClr val="accent4">
                        <a:tint val="90000"/>
                        <a:satMod val="130000"/>
                      </a:schemeClr>
                    </a:gs>
                    <a:gs pos="100000">
                      <a:schemeClr val="accent4">
                        <a:tint val="70000"/>
                        <a:satMod val="200000"/>
                      </a:schemeClr>
                    </a:gs>
                  </a:gsLst>
                  <a:lin ang="5400000"/>
                </a:gradFill>
                <a:effectLst>
                  <a:outerShdw blurRad="88000" dist="50800" dir="5040000" algn="tl">
                    <a:schemeClr val="accent4">
                      <a:tint val="80000"/>
                      <a:satMod val="250000"/>
                      <a:alpha val="45000"/>
                    </a:schemeClr>
                  </a:outerShdw>
                </a:effectLst>
                <a:uLnTx/>
                <a:uFillTx/>
                <a:latin typeface="Agency FB" panose="020B0503020202020204" pitchFamily="34" charset="0"/>
                <a:ea typeface="微软雅黑"/>
                <a:cs typeface="+mn-cs"/>
              </a:rPr>
              <a:t>第四代飞潜器设计原理</a:t>
            </a:r>
            <a:endParaRPr kumimoji="0" lang="zh-CN" altLang="en-US" sz="4800" b="1" i="0" u="none" strike="noStrike" kern="1200" normalizeH="0" baseline="0" noProof="0" dirty="0">
              <a:ln>
                <a:prstDash val="solid"/>
              </a:ln>
              <a:gradFill rotWithShape="1">
                <a:gsLst>
                  <a:gs pos="0">
                    <a:schemeClr val="accent4">
                      <a:tint val="70000"/>
                      <a:satMod val="200000"/>
                    </a:schemeClr>
                  </a:gs>
                  <a:gs pos="40000">
                    <a:schemeClr val="accent4">
                      <a:tint val="90000"/>
                      <a:satMod val="130000"/>
                    </a:schemeClr>
                  </a:gs>
                  <a:gs pos="50000">
                    <a:schemeClr val="accent4">
                      <a:tint val="90000"/>
                      <a:satMod val="130000"/>
                    </a:schemeClr>
                  </a:gs>
                  <a:gs pos="68000">
                    <a:schemeClr val="accent4">
                      <a:tint val="90000"/>
                      <a:satMod val="130000"/>
                    </a:schemeClr>
                  </a:gs>
                  <a:gs pos="100000">
                    <a:schemeClr val="accent4">
                      <a:tint val="70000"/>
                      <a:satMod val="200000"/>
                    </a:schemeClr>
                  </a:gs>
                </a:gsLst>
                <a:lin ang="5400000"/>
              </a:gradFill>
              <a:effectLst>
                <a:outerShdw blurRad="88000" dist="50800" dir="5040000" algn="tl">
                  <a:schemeClr val="accent4">
                    <a:tint val="80000"/>
                    <a:satMod val="250000"/>
                    <a:alpha val="45000"/>
                  </a:schemeClr>
                </a:outerShdw>
              </a:effectLst>
              <a:uLnTx/>
              <a:uFillTx/>
              <a:latin typeface="Agency FB" panose="020B0503020202020204" pitchFamily="34" charset="0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7250239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6|0.7|1.1|1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614</TotalTime>
  <Words>1442</Words>
  <Application>Microsoft Office PowerPoint</Application>
  <PresentationFormat>自定义</PresentationFormat>
  <Paragraphs>192</Paragraphs>
  <Slides>27</Slides>
  <Notes>27</Notes>
  <HiddenSlides>0</HiddenSlides>
  <MMClips>3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28" baseType="lpstr">
      <vt:lpstr>Office 主题​​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</vt:vector>
  </TitlesOfParts>
  <Company>http://www.ypppt.com/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Administrator</cp:lastModifiedBy>
  <cp:revision>56</cp:revision>
  <dcterms:created xsi:type="dcterms:W3CDTF">2017-06-01T06:59:22Z</dcterms:created>
  <dcterms:modified xsi:type="dcterms:W3CDTF">2017-12-19T00:45:35Z</dcterms:modified>
</cp:coreProperties>
</file>